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55.jpg" ContentType="image/jpg"/>
  <Override PartName="/ppt/notesSlides/notesSlide13.xml" ContentType="application/vnd.openxmlformats-officedocument.presentationml.notesSlide+xml"/>
  <Override PartName="/ppt/media/image57.jpg" ContentType="image/jp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sldIdLst>
    <p:sldId id="256" r:id="rId2"/>
    <p:sldId id="257" r:id="rId3"/>
    <p:sldId id="258" r:id="rId4"/>
    <p:sldId id="260" r:id="rId5"/>
    <p:sldId id="261" r:id="rId6"/>
    <p:sldId id="262" r:id="rId7"/>
    <p:sldId id="342" r:id="rId8"/>
    <p:sldId id="343" r:id="rId9"/>
    <p:sldId id="263" r:id="rId10"/>
    <p:sldId id="344" r:id="rId11"/>
    <p:sldId id="265" r:id="rId12"/>
    <p:sldId id="266" r:id="rId13"/>
    <p:sldId id="267" r:id="rId14"/>
    <p:sldId id="268" r:id="rId15"/>
    <p:sldId id="269" r:id="rId16"/>
    <p:sldId id="270" r:id="rId17"/>
    <p:sldId id="271" r:id="rId18"/>
    <p:sldId id="272" r:id="rId19"/>
    <p:sldId id="345" r:id="rId20"/>
    <p:sldId id="346" r:id="rId21"/>
    <p:sldId id="264" r:id="rId22"/>
    <p:sldId id="274" r:id="rId23"/>
    <p:sldId id="275" r:id="rId24"/>
    <p:sldId id="351" r:id="rId25"/>
    <p:sldId id="352" r:id="rId26"/>
    <p:sldId id="353" r:id="rId27"/>
    <p:sldId id="278" r:id="rId28"/>
    <p:sldId id="279" r:id="rId29"/>
    <p:sldId id="280" r:id="rId30"/>
    <p:sldId id="281" r:id="rId31"/>
    <p:sldId id="282" r:id="rId32"/>
    <p:sldId id="283" r:id="rId33"/>
    <p:sldId id="284"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3" r:id="rId51"/>
    <p:sldId id="285" r:id="rId52"/>
    <p:sldId id="302" r:id="rId53"/>
    <p:sldId id="305" r:id="rId54"/>
    <p:sldId id="307" r:id="rId55"/>
    <p:sldId id="308" r:id="rId56"/>
    <p:sldId id="311" r:id="rId57"/>
    <p:sldId id="310" r:id="rId58"/>
    <p:sldId id="312" r:id="rId59"/>
    <p:sldId id="313" r:id="rId60"/>
    <p:sldId id="314" r:id="rId61"/>
    <p:sldId id="315" r:id="rId62"/>
    <p:sldId id="317" r:id="rId63"/>
    <p:sldId id="318" r:id="rId64"/>
    <p:sldId id="319" r:id="rId65"/>
    <p:sldId id="320" r:id="rId66"/>
    <p:sldId id="321" r:id="rId67"/>
    <p:sldId id="322" r:id="rId68"/>
    <p:sldId id="323" r:id="rId69"/>
    <p:sldId id="324" r:id="rId70"/>
    <p:sldId id="325" r:id="rId71"/>
    <p:sldId id="326" r:id="rId72"/>
    <p:sldId id="330" r:id="rId73"/>
    <p:sldId id="331" r:id="rId74"/>
    <p:sldId id="332" r:id="rId75"/>
    <p:sldId id="334" r:id="rId76"/>
    <p:sldId id="333" r:id="rId77"/>
    <p:sldId id="335" r:id="rId78"/>
    <p:sldId id="336" r:id="rId79"/>
    <p:sldId id="337" r:id="rId80"/>
    <p:sldId id="338" r:id="rId81"/>
    <p:sldId id="339" r:id="rId82"/>
    <p:sldId id="341" r:id="rId83"/>
    <p:sldId id="347" r:id="rId84"/>
    <p:sldId id="348" r:id="rId85"/>
    <p:sldId id="349" r:id="rId86"/>
    <p:sldId id="354" r:id="rId87"/>
    <p:sldId id="355"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629"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27C206-E1C7-4394-B55C-EC42DDAD6A65}" type="datetimeFigureOut">
              <a:rPr lang="en-US" smtClean="0"/>
              <a:t>7/5/2020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F23E08-7FF6-4A2D-AA8D-0BBC4ACAC51D}" type="slidenum">
              <a:rPr lang="en-US" smtClean="0"/>
              <a:t>‹#›</a:t>
            </a:fld>
            <a:endParaRPr lang="en-US"/>
          </a:p>
        </p:txBody>
      </p:sp>
    </p:spTree>
    <p:extLst>
      <p:ext uri="{BB962C8B-B14F-4D97-AF65-F5344CB8AC3E}">
        <p14:creationId xmlns:p14="http://schemas.microsoft.com/office/powerpoint/2010/main" val="3856453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a:t>
            </a:r>
            <a:r>
              <a:rPr lang="en-US" sz="1200" b="0" i="0" u="none" strike="noStrike" kern="1200" baseline="0" dirty="0" smtClean="0">
                <a:solidFill>
                  <a:schemeClr val="tx1"/>
                </a:solidFill>
                <a:latin typeface="+mn-lt"/>
                <a:ea typeface="+mn-ea"/>
                <a:cs typeface="+mn-cs"/>
              </a:rPr>
              <a:t>coefficient of variation between two consecutive measurements was 4.2%, which is lower than the 17.7% for CFR measured with a Doppler wire</a:t>
            </a:r>
            <a:endParaRPr lang="en-US" dirty="0"/>
          </a:p>
        </p:txBody>
      </p:sp>
      <p:sp>
        <p:nvSpPr>
          <p:cNvPr id="4" name="Slide Number Placeholder 3"/>
          <p:cNvSpPr>
            <a:spLocks noGrp="1"/>
          </p:cNvSpPr>
          <p:nvPr>
            <p:ph type="sldNum" sz="quarter" idx="10"/>
          </p:nvPr>
        </p:nvSpPr>
        <p:spPr/>
        <p:txBody>
          <a:bodyPr/>
          <a:lstStyle/>
          <a:p>
            <a:fld id="{C6AAF9CF-D1E5-49FD-94F7-B246BB67E246}" type="slidenum">
              <a:rPr lang="en-US" smtClean="0"/>
              <a:t>10</a:t>
            </a:fld>
            <a:endParaRPr lang="en-US" dirty="0"/>
          </a:p>
        </p:txBody>
      </p:sp>
    </p:spTree>
    <p:extLst>
      <p:ext uri="{BB962C8B-B14F-4D97-AF65-F5344CB8AC3E}">
        <p14:creationId xmlns:p14="http://schemas.microsoft.com/office/powerpoint/2010/main" val="3445539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2.2</a:t>
            </a:r>
            <a:r>
              <a:rPr lang="en-US" baseline="0" dirty="0" smtClean="0"/>
              <a:t> </a:t>
            </a:r>
            <a:r>
              <a:rPr lang="en-US" sz="1200" b="0" i="0" u="none" strike="noStrike" kern="1200" baseline="0" dirty="0" smtClean="0">
                <a:solidFill>
                  <a:schemeClr val="tx1"/>
                </a:solidFill>
                <a:latin typeface="+mn-lt"/>
                <a:ea typeface="+mn-ea"/>
                <a:cs typeface="+mn-cs"/>
              </a:rPr>
              <a:t>mechanical actuation necessary to sweep the source wavelength and create interference fringe modulation is on the nanometer scale - compact </a:t>
            </a:r>
            <a:r>
              <a:rPr lang="en-US" sz="1200" b="0" i="0" u="none" strike="noStrike" kern="1200" baseline="0" dirty="0" err="1" smtClean="0">
                <a:solidFill>
                  <a:schemeClr val="tx1"/>
                </a:solidFill>
                <a:latin typeface="+mn-lt"/>
                <a:ea typeface="+mn-ea"/>
                <a:cs typeface="+mn-cs"/>
              </a:rPr>
              <a:t>microelectromechanical</a:t>
            </a:r>
            <a:r>
              <a:rPr lang="en-US" sz="1200" b="0" i="0" u="none" strike="noStrike" kern="1200" baseline="0" dirty="0" smtClean="0">
                <a:solidFill>
                  <a:schemeClr val="tx1"/>
                </a:solidFill>
                <a:latin typeface="+mn-lt"/>
                <a:ea typeface="+mn-ea"/>
                <a:cs typeface="+mn-cs"/>
              </a:rPr>
              <a:t> systems</a:t>
            </a:r>
          </a:p>
          <a:p>
            <a:r>
              <a:rPr lang="en-US" sz="1200" b="0" i="0" u="none" strike="noStrike" kern="1200" baseline="0" dirty="0" smtClean="0">
                <a:solidFill>
                  <a:schemeClr val="tx1"/>
                </a:solidFill>
                <a:latin typeface="+mn-lt"/>
                <a:ea typeface="+mn-ea"/>
                <a:cs typeface="+mn-cs"/>
              </a:rPr>
              <a:t>(MEMS)–based packaging</a:t>
            </a:r>
            <a:endParaRPr lang="en-US" dirty="0"/>
          </a:p>
        </p:txBody>
      </p:sp>
      <p:sp>
        <p:nvSpPr>
          <p:cNvPr id="4" name="Slide Number Placeholder 3"/>
          <p:cNvSpPr>
            <a:spLocks noGrp="1"/>
          </p:cNvSpPr>
          <p:nvPr>
            <p:ph type="sldNum" sz="quarter" idx="10"/>
          </p:nvPr>
        </p:nvSpPr>
        <p:spPr/>
        <p:txBody>
          <a:bodyPr/>
          <a:lstStyle/>
          <a:p>
            <a:fld id="{927CD11A-EED3-40CE-98A3-28FEE84867B3}" type="slidenum">
              <a:rPr lang="en-US" smtClean="0"/>
              <a:t>60</a:t>
            </a:fld>
            <a:endParaRPr lang="en-US" dirty="0"/>
          </a:p>
        </p:txBody>
      </p:sp>
    </p:spTree>
    <p:extLst>
      <p:ext uri="{BB962C8B-B14F-4D97-AF65-F5344CB8AC3E}">
        <p14:creationId xmlns:p14="http://schemas.microsoft.com/office/powerpoint/2010/main" val="519279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454232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236136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635931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very high speed of the pullback, FD-OCT has the ability to scan longer segments of artery in few seconds, without need to occlude the vessel, resulting in minimal ischemic electrocardiographic changes and no major arrhythmias during imaging acquisition </a:t>
            </a:r>
            <a:endParaRPr lang="en-US" dirty="0"/>
          </a:p>
        </p:txBody>
      </p:sp>
      <p:sp>
        <p:nvSpPr>
          <p:cNvPr id="4" name="Slide Number Placeholder 3"/>
          <p:cNvSpPr>
            <a:spLocks noGrp="1"/>
          </p:cNvSpPr>
          <p:nvPr>
            <p:ph type="sldNum" sz="quarter" idx="10"/>
          </p:nvPr>
        </p:nvSpPr>
        <p:spPr/>
        <p:txBody>
          <a:bodyPr/>
          <a:lstStyle/>
          <a:p>
            <a:fld id="{927CD11A-EED3-40CE-98A3-28FEE84867B3}" type="slidenum">
              <a:rPr lang="en-US" smtClean="0"/>
              <a:t>70</a:t>
            </a:fld>
            <a:endParaRPr lang="en-US" dirty="0"/>
          </a:p>
        </p:txBody>
      </p:sp>
    </p:spTree>
    <p:extLst>
      <p:ext uri="{BB962C8B-B14F-4D97-AF65-F5344CB8AC3E}">
        <p14:creationId xmlns:p14="http://schemas.microsoft.com/office/powerpoint/2010/main" val="1850477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 NURD fewer than OCT</a:t>
            </a:r>
            <a:endParaRPr lang="en-US" dirty="0"/>
          </a:p>
        </p:txBody>
      </p:sp>
      <p:sp>
        <p:nvSpPr>
          <p:cNvPr id="4" name="Slide Number Placeholder 3"/>
          <p:cNvSpPr>
            <a:spLocks noGrp="1"/>
          </p:cNvSpPr>
          <p:nvPr>
            <p:ph type="sldNum" sz="quarter" idx="10"/>
          </p:nvPr>
        </p:nvSpPr>
        <p:spPr/>
        <p:txBody>
          <a:bodyPr/>
          <a:lstStyle/>
          <a:p>
            <a:fld id="{927CD11A-EED3-40CE-98A3-28FEE84867B3}" type="slidenum">
              <a:rPr lang="en-US" smtClean="0"/>
              <a:t>71</a:t>
            </a:fld>
            <a:endParaRPr lang="en-US" dirty="0"/>
          </a:p>
        </p:txBody>
      </p:sp>
    </p:spTree>
    <p:extLst>
      <p:ext uri="{BB962C8B-B14F-4D97-AF65-F5344CB8AC3E}">
        <p14:creationId xmlns:p14="http://schemas.microsoft.com/office/powerpoint/2010/main" val="3586232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eriod"/>
            </a:pPr>
            <a:r>
              <a:rPr lang="en-US" dirty="0" smtClean="0"/>
              <a:t>Normal</a:t>
            </a:r>
          </a:p>
          <a:p>
            <a:pPr marL="228600" indent="-228600">
              <a:buAutoNum type="alphaUcPeriod"/>
            </a:pPr>
            <a:r>
              <a:rPr lang="en-US" dirty="0" smtClean="0"/>
              <a:t>Intimal</a:t>
            </a:r>
            <a:r>
              <a:rPr lang="en-US" baseline="0" dirty="0" smtClean="0"/>
              <a:t> thickening</a:t>
            </a:r>
          </a:p>
          <a:p>
            <a:pPr marL="228600" indent="-228600">
              <a:buAutoNum type="alphaUcPeriod"/>
            </a:pPr>
            <a:r>
              <a:rPr lang="en-US" sz="1200" b="0" i="0" u="none" strike="noStrike" kern="1200" baseline="0" dirty="0" smtClean="0">
                <a:solidFill>
                  <a:schemeClr val="tx1"/>
                </a:solidFill>
                <a:latin typeface="+mn-lt"/>
                <a:ea typeface="+mn-ea"/>
                <a:cs typeface="+mn-cs"/>
              </a:rPr>
              <a:t>Fibrous plaque with concentric intimal thickening </a:t>
            </a:r>
          </a:p>
          <a:p>
            <a:pPr marL="228600" indent="-228600">
              <a:buAutoNum type="alphaUcPeriod"/>
            </a:pPr>
            <a:r>
              <a:rPr lang="en-US" sz="1200" b="0" i="0" u="none" strike="noStrike" kern="1200" baseline="0" dirty="0" err="1" smtClean="0">
                <a:solidFill>
                  <a:schemeClr val="tx1"/>
                </a:solidFill>
                <a:latin typeface="+mn-lt"/>
                <a:ea typeface="+mn-ea"/>
                <a:cs typeface="+mn-cs"/>
              </a:rPr>
              <a:t>Fibroatheroma</a:t>
            </a:r>
            <a:r>
              <a:rPr lang="en-US" sz="1200" b="0" i="0" u="none" strike="noStrike" kern="1200" baseline="0" dirty="0" smtClean="0">
                <a:solidFill>
                  <a:schemeClr val="tx1"/>
                </a:solidFill>
                <a:latin typeface="+mn-lt"/>
                <a:ea typeface="+mn-ea"/>
                <a:cs typeface="+mn-cs"/>
              </a:rPr>
              <a:t> lesion with lipid pool and an overlying thick fibrous cap (cap thickness = 500 </a:t>
            </a:r>
            <a:r>
              <a:rPr lang="el-GR" sz="1200" b="0" i="0" u="none" strike="noStrike" kern="1200" baseline="0" dirty="0" smtClean="0">
                <a:solidFill>
                  <a:schemeClr val="tx1"/>
                </a:solidFill>
                <a:latin typeface="+mn-lt"/>
                <a:ea typeface="+mn-ea"/>
                <a:cs typeface="+mn-cs"/>
              </a:rPr>
              <a:t>μ</a:t>
            </a:r>
            <a:r>
              <a:rPr lang="en-US" sz="1200" b="0" i="0" u="none" strike="noStrike" kern="1200" baseline="0" dirty="0" smtClean="0">
                <a:solidFill>
                  <a:schemeClr val="tx1"/>
                </a:solidFill>
                <a:latin typeface="+mn-lt"/>
                <a:ea typeface="+mn-ea"/>
                <a:cs typeface="+mn-cs"/>
              </a:rPr>
              <a:t>m) </a:t>
            </a:r>
          </a:p>
          <a:p>
            <a:pPr marL="228600" indent="-228600">
              <a:buAutoNum type="alphaUcPeriod"/>
            </a:pPr>
            <a:r>
              <a:rPr lang="en-US" sz="1200" b="0" i="0" u="none" strike="noStrike" kern="1200" baseline="0" dirty="0" smtClean="0">
                <a:solidFill>
                  <a:schemeClr val="tx1"/>
                </a:solidFill>
                <a:latin typeface="+mn-lt"/>
                <a:ea typeface="+mn-ea"/>
                <a:cs typeface="+mn-cs"/>
              </a:rPr>
              <a:t>Thin-cap </a:t>
            </a:r>
            <a:r>
              <a:rPr lang="en-US" sz="1200" b="0" i="0" u="none" strike="noStrike" kern="1200" baseline="0" dirty="0" err="1" smtClean="0">
                <a:solidFill>
                  <a:schemeClr val="tx1"/>
                </a:solidFill>
                <a:latin typeface="+mn-lt"/>
                <a:ea typeface="+mn-ea"/>
                <a:cs typeface="+mn-cs"/>
              </a:rPr>
              <a:t>fibroatheroma</a:t>
            </a:r>
            <a:r>
              <a:rPr lang="en-US" sz="1200" b="0" i="0" u="none" strike="noStrike" kern="1200" baseline="0" dirty="0" smtClean="0">
                <a:solidFill>
                  <a:schemeClr val="tx1"/>
                </a:solidFill>
                <a:latin typeface="+mn-lt"/>
                <a:ea typeface="+mn-ea"/>
                <a:cs typeface="+mn-cs"/>
              </a:rPr>
              <a:t>. The lipid-rich plaque has a cap thickness of less than 65 </a:t>
            </a:r>
            <a:r>
              <a:rPr lang="en-US" sz="1200" b="0" i="0" u="none" strike="noStrike" kern="1200" baseline="0" dirty="0" err="1" smtClean="0">
                <a:solidFill>
                  <a:schemeClr val="tx1"/>
                </a:solidFill>
                <a:latin typeface="+mn-lt"/>
                <a:ea typeface="+mn-ea"/>
                <a:cs typeface="+mn-cs"/>
              </a:rPr>
              <a:t>μm</a:t>
            </a:r>
            <a:r>
              <a:rPr lang="en-US" sz="1200" b="0" i="0" u="none" strike="noStrike" kern="1200" baseline="0" dirty="0" smtClean="0">
                <a:solidFill>
                  <a:schemeClr val="tx1"/>
                </a:solidFill>
                <a:latin typeface="+mn-lt"/>
                <a:ea typeface="+mn-ea"/>
                <a:cs typeface="+mn-cs"/>
              </a:rPr>
              <a:t> (from 4 to 8 o’clock, the cap thickness = 60 </a:t>
            </a:r>
            <a:r>
              <a:rPr lang="en-US" sz="1200" b="0" i="0" u="none" strike="noStrike" kern="1200" baseline="0" dirty="0" err="1" smtClean="0">
                <a:solidFill>
                  <a:schemeClr val="tx1"/>
                </a:solidFill>
                <a:latin typeface="+mn-lt"/>
                <a:ea typeface="+mn-ea"/>
                <a:cs typeface="+mn-cs"/>
              </a:rPr>
              <a:t>μm</a:t>
            </a:r>
            <a:r>
              <a:rPr lang="en-US" sz="1200" b="0" i="0" u="none" strike="noStrike" kern="1200" baseline="0" dirty="0" smtClean="0">
                <a:solidFill>
                  <a:schemeClr val="tx1"/>
                </a:solidFill>
                <a:latin typeface="+mn-lt"/>
                <a:ea typeface="+mn-ea"/>
                <a:cs typeface="+mn-cs"/>
              </a:rPr>
              <a:t>)</a:t>
            </a:r>
          </a:p>
          <a:p>
            <a:pPr marL="228600" indent="-228600">
              <a:buAutoNum type="alphaUcPeriod"/>
            </a:pPr>
            <a:r>
              <a:rPr lang="en-US" sz="1200" b="0" i="0" u="none" strike="noStrike" kern="1200" baseline="0" dirty="0" err="1" smtClean="0">
                <a:solidFill>
                  <a:schemeClr val="tx1"/>
                </a:solidFill>
                <a:latin typeface="+mn-lt"/>
                <a:ea typeface="+mn-ea"/>
                <a:cs typeface="+mn-cs"/>
              </a:rPr>
              <a:t>Fibrocalcific</a:t>
            </a:r>
            <a:r>
              <a:rPr lang="en-US" sz="1200" b="0" i="0" u="none" strike="noStrike" kern="1200" baseline="0" dirty="0" smtClean="0">
                <a:solidFill>
                  <a:schemeClr val="tx1"/>
                </a:solidFill>
                <a:latin typeface="+mn-lt"/>
                <a:ea typeface="+mn-ea"/>
                <a:cs typeface="+mn-cs"/>
              </a:rPr>
              <a:t> plaque with 360 degrees of calcified arc, signal-poor, heterogeneous region, sharply delineated borders</a:t>
            </a:r>
            <a:endParaRPr lang="en-US" dirty="0"/>
          </a:p>
        </p:txBody>
      </p:sp>
      <p:sp>
        <p:nvSpPr>
          <p:cNvPr id="4" name="Slide Number Placeholder 3"/>
          <p:cNvSpPr>
            <a:spLocks noGrp="1"/>
          </p:cNvSpPr>
          <p:nvPr>
            <p:ph type="sldNum" sz="quarter" idx="10"/>
          </p:nvPr>
        </p:nvSpPr>
        <p:spPr/>
        <p:txBody>
          <a:bodyPr/>
          <a:lstStyle/>
          <a:p>
            <a:fld id="{927CD11A-EED3-40CE-98A3-28FEE84867B3}" type="slidenum">
              <a:rPr lang="en-US" smtClean="0"/>
              <a:t>74</a:t>
            </a:fld>
            <a:endParaRPr lang="en-US" dirty="0"/>
          </a:p>
        </p:txBody>
      </p:sp>
    </p:spTree>
    <p:extLst>
      <p:ext uri="{BB962C8B-B14F-4D97-AF65-F5344CB8AC3E}">
        <p14:creationId xmlns:p14="http://schemas.microsoft.com/office/powerpoint/2010/main" val="4144637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a:t>
            </a:r>
            <a:r>
              <a:rPr lang="en-US" sz="1200" b="1" i="0" u="none" strike="noStrike" kern="1200" baseline="0" dirty="0" smtClean="0">
                <a:solidFill>
                  <a:schemeClr val="tx1"/>
                </a:solidFill>
                <a:latin typeface="+mn-lt"/>
                <a:ea typeface="+mn-ea"/>
                <a:cs typeface="+mn-cs"/>
              </a:rPr>
              <a:t>1/2 attenuation width of the signal intensity curve, which was defined as the distance from peak intensity to its 1/2 intensity </a:t>
            </a:r>
            <a:endParaRPr lang="en-US" dirty="0"/>
          </a:p>
        </p:txBody>
      </p:sp>
      <p:sp>
        <p:nvSpPr>
          <p:cNvPr id="4" name="Slide Number Placeholder 3"/>
          <p:cNvSpPr>
            <a:spLocks noGrp="1"/>
          </p:cNvSpPr>
          <p:nvPr>
            <p:ph type="sldNum" sz="quarter" idx="10"/>
          </p:nvPr>
        </p:nvSpPr>
        <p:spPr/>
        <p:txBody>
          <a:bodyPr/>
          <a:lstStyle/>
          <a:p>
            <a:fld id="{927CD11A-EED3-40CE-98A3-28FEE84867B3}" type="slidenum">
              <a:rPr lang="en-US" smtClean="0"/>
              <a:t>75</a:t>
            </a:fld>
            <a:endParaRPr lang="en-US" dirty="0"/>
          </a:p>
        </p:txBody>
      </p:sp>
    </p:spTree>
    <p:extLst>
      <p:ext uri="{BB962C8B-B14F-4D97-AF65-F5344CB8AC3E}">
        <p14:creationId xmlns:p14="http://schemas.microsoft.com/office/powerpoint/2010/main" val="2248578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eriod"/>
            </a:pPr>
            <a:r>
              <a:rPr lang="en-US" sz="1200" b="0" i="0" u="none" strike="noStrike" kern="1200" baseline="0" dirty="0" smtClean="0">
                <a:solidFill>
                  <a:schemeClr val="tx1"/>
                </a:solidFill>
                <a:latin typeface="+mn-lt"/>
                <a:ea typeface="+mn-ea"/>
                <a:cs typeface="+mn-cs"/>
              </a:rPr>
              <a:t>White thrombus (8 to 9 o’clock) is visualized as intraluminal, protruding tissue with low attenuation and low backscattering of the optical signal </a:t>
            </a:r>
          </a:p>
          <a:p>
            <a:pPr marL="228600" indent="-228600">
              <a:buAutoNum type="alphaUcPeriod"/>
            </a:pPr>
            <a:r>
              <a:rPr lang="en-US" sz="1200" b="0" i="0" u="none" strike="noStrike" kern="1200" baseline="0" dirty="0" smtClean="0">
                <a:solidFill>
                  <a:schemeClr val="tx1"/>
                </a:solidFill>
                <a:latin typeface="+mn-lt"/>
                <a:ea typeface="+mn-ea"/>
                <a:cs typeface="+mn-cs"/>
              </a:rPr>
              <a:t>Red thrombus (7 to 10 o’clock) is identified as a high-backscattering mass that protrudes into the lumen with signal-free shadowing due to high attenuation </a:t>
            </a:r>
          </a:p>
          <a:p>
            <a:pPr marL="228600" indent="-228600">
              <a:buAutoNum type="alphaUcPeriod"/>
            </a:pPr>
            <a:r>
              <a:rPr lang="en-US" sz="1200" b="0" i="0" u="none" strike="noStrike" kern="1200" baseline="0" dirty="0" err="1" smtClean="0">
                <a:solidFill>
                  <a:schemeClr val="tx1"/>
                </a:solidFill>
                <a:latin typeface="+mn-lt"/>
                <a:ea typeface="+mn-ea"/>
                <a:cs typeface="+mn-cs"/>
              </a:rPr>
              <a:t>Recanalized</a:t>
            </a:r>
            <a:r>
              <a:rPr lang="en-US" sz="1200" b="0" i="0" u="none" strike="noStrike" kern="1200" baseline="0" dirty="0" smtClean="0">
                <a:solidFill>
                  <a:schemeClr val="tx1"/>
                </a:solidFill>
                <a:latin typeface="+mn-lt"/>
                <a:ea typeface="+mn-ea"/>
                <a:cs typeface="+mn-cs"/>
              </a:rPr>
              <a:t> thrombus is characterized by signal-rich, high-backscattering septa dividing the vessel lumen into multiple small cavities that communicate with each other (“Swiss cheese” morphology at </a:t>
            </a:r>
            <a:r>
              <a:rPr lang="en-US" sz="1200" b="0" i="0" u="none" strike="noStrike" kern="1200" baseline="0" dirty="0" err="1" smtClean="0">
                <a:solidFill>
                  <a:schemeClr val="tx1"/>
                </a:solidFill>
                <a:latin typeface="+mn-lt"/>
                <a:ea typeface="+mn-ea"/>
                <a:cs typeface="+mn-cs"/>
              </a:rPr>
              <a:t>apthology</a:t>
            </a:r>
            <a:r>
              <a:rPr lang="en-US" sz="1200" b="0" i="0" u="none" strike="noStrike" kern="1200" baseline="0" dirty="0" smtClean="0">
                <a:solidFill>
                  <a:schemeClr val="tx1"/>
                </a:solidFill>
                <a:latin typeface="+mn-lt"/>
                <a:ea typeface="+mn-ea"/>
                <a:cs typeface="+mn-cs"/>
              </a:rPr>
              <a:t> assessment)</a:t>
            </a:r>
            <a:endParaRPr lang="en-US" dirty="0"/>
          </a:p>
        </p:txBody>
      </p:sp>
      <p:sp>
        <p:nvSpPr>
          <p:cNvPr id="4" name="Slide Number Placeholder 3"/>
          <p:cNvSpPr>
            <a:spLocks noGrp="1"/>
          </p:cNvSpPr>
          <p:nvPr>
            <p:ph type="sldNum" sz="quarter" idx="10"/>
          </p:nvPr>
        </p:nvSpPr>
        <p:spPr/>
        <p:txBody>
          <a:bodyPr/>
          <a:lstStyle/>
          <a:p>
            <a:fld id="{927CD11A-EED3-40CE-98A3-28FEE84867B3}" type="slidenum">
              <a:rPr lang="en-US" smtClean="0"/>
              <a:t>76</a:t>
            </a:fld>
            <a:endParaRPr lang="en-US" dirty="0"/>
          </a:p>
        </p:txBody>
      </p:sp>
    </p:spTree>
    <p:extLst>
      <p:ext uri="{BB962C8B-B14F-4D97-AF65-F5344CB8AC3E}">
        <p14:creationId xmlns:p14="http://schemas.microsoft.com/office/powerpoint/2010/main" val="943684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eriod"/>
            </a:pPr>
            <a:r>
              <a:rPr lang="en-US" sz="1200" b="0" i="0" u="none" strike="noStrike" kern="1200" baseline="0" dirty="0" smtClean="0">
                <a:solidFill>
                  <a:schemeClr val="tx1"/>
                </a:solidFill>
                <a:latin typeface="+mn-lt"/>
                <a:ea typeface="+mn-ea"/>
                <a:cs typeface="+mn-cs"/>
              </a:rPr>
              <a:t>Coronary angiogram displays minimal perivascular contrast at the body of the left main coronary (LM, arrow)</a:t>
            </a:r>
          </a:p>
          <a:p>
            <a:pPr marL="228600" indent="-228600">
              <a:buAutoNum type="alphaUcPeriod"/>
            </a:pPr>
            <a:r>
              <a:rPr lang="en-US" sz="1200" b="0" i="0" u="none" strike="noStrike" kern="1200" baseline="0" dirty="0" smtClean="0">
                <a:solidFill>
                  <a:schemeClr val="tx1"/>
                </a:solidFill>
                <a:latin typeface="+mn-lt"/>
                <a:ea typeface="+mn-ea"/>
                <a:cs typeface="+mn-cs"/>
              </a:rPr>
              <a:t>pullback technique </a:t>
            </a:r>
            <a:r>
              <a:rPr lang="en-US" sz="1200" b="0" i="0" u="none" strike="noStrike" kern="1200" baseline="0" dirty="0" smtClean="0">
                <a:solidFill>
                  <a:schemeClr val="tx1"/>
                </a:solidFill>
                <a:latin typeface="+mn-lt"/>
                <a:ea typeface="+mn-ea"/>
                <a:cs typeface="+mn-cs"/>
                <a:sym typeface="Wingdings" panose="05000000000000000000" pitchFamily="2" charset="2"/>
              </a:rPr>
              <a:t> </a:t>
            </a:r>
            <a:r>
              <a:rPr lang="en-US" sz="1200" b="0" i="0" u="none" strike="noStrike" kern="1200" baseline="0" dirty="0" smtClean="0">
                <a:solidFill>
                  <a:schemeClr val="tx1"/>
                </a:solidFill>
                <a:latin typeface="+mn-lt"/>
                <a:ea typeface="+mn-ea"/>
                <a:cs typeface="+mn-cs"/>
              </a:rPr>
              <a:t>large lumen at the left main site with thin-cap </a:t>
            </a:r>
            <a:r>
              <a:rPr lang="en-US" sz="1200" b="0" i="0" u="none" strike="noStrike" kern="1200" baseline="0" dirty="0" err="1" smtClean="0">
                <a:solidFill>
                  <a:schemeClr val="tx1"/>
                </a:solidFill>
                <a:latin typeface="+mn-lt"/>
                <a:ea typeface="+mn-ea"/>
                <a:cs typeface="+mn-cs"/>
              </a:rPr>
              <a:t>fiberatheroma</a:t>
            </a:r>
            <a:r>
              <a:rPr lang="en-US" sz="1200" b="0" i="0" u="none" strike="noStrike" kern="1200" baseline="0" dirty="0" smtClean="0">
                <a:solidFill>
                  <a:schemeClr val="tx1"/>
                </a:solidFill>
                <a:latin typeface="+mn-lt"/>
                <a:ea typeface="+mn-ea"/>
                <a:cs typeface="+mn-cs"/>
              </a:rPr>
              <a:t> (minimum cap thickness = 40 </a:t>
            </a:r>
            <a:r>
              <a:rPr lang="en-US" sz="1200" b="0" i="0" u="none" strike="noStrike" kern="1200" baseline="0" dirty="0" err="1" smtClean="0">
                <a:solidFill>
                  <a:schemeClr val="tx1"/>
                </a:solidFill>
                <a:latin typeface="+mn-lt"/>
                <a:ea typeface="+mn-ea"/>
                <a:cs typeface="+mn-cs"/>
              </a:rPr>
              <a:t>μm</a:t>
            </a:r>
            <a:r>
              <a:rPr lang="en-US" sz="1200" b="0" i="0" u="none" strike="noStrike" kern="1200" baseline="0" dirty="0" smtClean="0">
                <a:solidFill>
                  <a:schemeClr val="tx1"/>
                </a:solidFill>
                <a:latin typeface="+mn-lt"/>
                <a:ea typeface="+mn-ea"/>
                <a:cs typeface="+mn-cs"/>
              </a:rPr>
              <a:t>)</a:t>
            </a:r>
          </a:p>
          <a:p>
            <a:pPr marL="228600" indent="-228600">
              <a:buAutoNum type="alphaUcPeriod"/>
            </a:pPr>
            <a:r>
              <a:rPr lang="en-US" sz="1200" b="0" i="0" u="none" strike="noStrike" kern="1200" baseline="0" dirty="0" smtClean="0">
                <a:solidFill>
                  <a:schemeClr val="tx1"/>
                </a:solidFill>
                <a:latin typeface="+mn-lt"/>
                <a:ea typeface="+mn-ea"/>
                <a:cs typeface="+mn-cs"/>
              </a:rPr>
              <a:t>multiple plaque ruptures (</a:t>
            </a:r>
            <a:r>
              <a:rPr lang="en-US" sz="1200" b="1" i="0" u="none" strike="noStrike" kern="1200" baseline="0" dirty="0" smtClean="0">
                <a:solidFill>
                  <a:schemeClr val="tx1"/>
                </a:solidFill>
                <a:latin typeface="+mn-lt"/>
                <a:ea typeface="+mn-ea"/>
                <a:cs typeface="+mn-cs"/>
              </a:rPr>
              <a:t>C, D, </a:t>
            </a:r>
            <a:r>
              <a:rPr lang="en-US" sz="1200" b="0" i="0" u="none" strike="noStrike" kern="1200" baseline="0" dirty="0" smtClean="0">
                <a:solidFill>
                  <a:schemeClr val="tx1"/>
                </a:solidFill>
                <a:latin typeface="+mn-lt"/>
                <a:ea typeface="+mn-ea"/>
                <a:cs typeface="+mn-cs"/>
              </a:rPr>
              <a:t>and </a:t>
            </a:r>
            <a:r>
              <a:rPr lang="en-US" sz="1200" b="1" i="0" u="none" strike="noStrike" kern="1200" baseline="0" dirty="0" smtClean="0">
                <a:solidFill>
                  <a:schemeClr val="tx1"/>
                </a:solidFill>
                <a:latin typeface="+mn-lt"/>
                <a:ea typeface="+mn-ea"/>
                <a:cs typeface="+mn-cs"/>
              </a:rPr>
              <a:t>E</a:t>
            </a:r>
            <a:r>
              <a:rPr lang="en-US" sz="1200" b="0" i="0" u="none" strike="noStrike" kern="1200" baseline="0" dirty="0" smtClean="0">
                <a:solidFill>
                  <a:schemeClr val="tx1"/>
                </a:solidFill>
                <a:latin typeface="+mn-lt"/>
                <a:ea typeface="+mn-ea"/>
                <a:cs typeface="+mn-cs"/>
              </a:rPr>
              <a:t>) involving the proximal body</a:t>
            </a:r>
          </a:p>
          <a:p>
            <a:pPr marL="0" indent="0">
              <a:buNone/>
            </a:pPr>
            <a:r>
              <a:rPr lang="en-US" sz="1200" b="0" i="0" u="none" strike="noStrike" kern="1200" baseline="0" dirty="0" smtClean="0">
                <a:solidFill>
                  <a:schemeClr val="tx1"/>
                </a:solidFill>
                <a:latin typeface="+mn-lt"/>
                <a:ea typeface="+mn-ea"/>
                <a:cs typeface="+mn-cs"/>
              </a:rPr>
              <a:t>F. Three-dimensional navigation views display the locations of plaque disruptions</a:t>
            </a:r>
            <a:endParaRPr lang="en-US" dirty="0"/>
          </a:p>
        </p:txBody>
      </p:sp>
      <p:sp>
        <p:nvSpPr>
          <p:cNvPr id="4" name="Slide Number Placeholder 3"/>
          <p:cNvSpPr>
            <a:spLocks noGrp="1"/>
          </p:cNvSpPr>
          <p:nvPr>
            <p:ph type="sldNum" sz="quarter" idx="10"/>
          </p:nvPr>
        </p:nvSpPr>
        <p:spPr/>
        <p:txBody>
          <a:bodyPr/>
          <a:lstStyle/>
          <a:p>
            <a:fld id="{927CD11A-EED3-40CE-98A3-28FEE84867B3}" type="slidenum">
              <a:rPr lang="en-US" smtClean="0"/>
              <a:t>78</a:t>
            </a:fld>
            <a:endParaRPr lang="en-US" dirty="0"/>
          </a:p>
        </p:txBody>
      </p:sp>
    </p:spTree>
    <p:extLst>
      <p:ext uri="{BB962C8B-B14F-4D97-AF65-F5344CB8AC3E}">
        <p14:creationId xmlns:p14="http://schemas.microsoft.com/office/powerpoint/2010/main" val="828232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a:t>
            </a:r>
            <a:r>
              <a:rPr lang="en-US" sz="1200" b="0" i="0" u="none" strike="noStrike" kern="1200" baseline="0" dirty="0" smtClean="0">
                <a:solidFill>
                  <a:schemeClr val="tx1"/>
                </a:solidFill>
                <a:latin typeface="+mn-lt"/>
                <a:ea typeface="+mn-ea"/>
                <a:cs typeface="+mn-cs"/>
              </a:rPr>
              <a:t>at the junction of the radiopaque and radiolucent portions of the wire</a:t>
            </a:r>
            <a:endParaRPr lang="en-US" dirty="0"/>
          </a:p>
        </p:txBody>
      </p:sp>
      <p:sp>
        <p:nvSpPr>
          <p:cNvPr id="4" name="Slide Number Placeholder 3"/>
          <p:cNvSpPr>
            <a:spLocks noGrp="1"/>
          </p:cNvSpPr>
          <p:nvPr>
            <p:ph type="sldNum" sz="quarter" idx="10"/>
          </p:nvPr>
        </p:nvSpPr>
        <p:spPr/>
        <p:txBody>
          <a:bodyPr/>
          <a:lstStyle/>
          <a:p>
            <a:fld id="{C6AAF9CF-D1E5-49FD-94F7-B246BB67E246}" type="slidenum">
              <a:rPr lang="en-US" smtClean="0"/>
              <a:t>12</a:t>
            </a:fld>
            <a:endParaRPr lang="en-US" dirty="0"/>
          </a:p>
        </p:txBody>
      </p:sp>
    </p:spTree>
    <p:extLst>
      <p:ext uri="{BB962C8B-B14F-4D97-AF65-F5344CB8AC3E}">
        <p14:creationId xmlns:p14="http://schemas.microsoft.com/office/powerpoint/2010/main" val="1717867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Blooming &amp; shadow may be mistaken for </a:t>
            </a:r>
            <a:r>
              <a:rPr lang="en-US" dirty="0" err="1" smtClean="0"/>
              <a:t>malapposition</a:t>
            </a:r>
            <a:endParaRPr lang="en-US" dirty="0" smtClean="0"/>
          </a:p>
          <a:p>
            <a:r>
              <a:rPr lang="en-US" dirty="0" smtClean="0"/>
              <a:t>2. c</a:t>
            </a:r>
            <a:r>
              <a:rPr lang="en-US" sz="1200" b="0" i="0" u="none" strike="noStrike" kern="1200" baseline="0" dirty="0" smtClean="0">
                <a:solidFill>
                  <a:schemeClr val="tx1"/>
                </a:solidFill>
                <a:latin typeface="+mn-lt"/>
                <a:ea typeface="+mn-ea"/>
                <a:cs typeface="+mn-cs"/>
              </a:rPr>
              <a:t>an be used clinically to allow proper positioning of the imaging catheter distal to the area of interest in a way to cover the full stent length while imaging</a:t>
            </a:r>
            <a:endParaRPr lang="en-US" dirty="0"/>
          </a:p>
        </p:txBody>
      </p:sp>
      <p:sp>
        <p:nvSpPr>
          <p:cNvPr id="4" name="Slide Number Placeholder 3"/>
          <p:cNvSpPr>
            <a:spLocks noGrp="1"/>
          </p:cNvSpPr>
          <p:nvPr>
            <p:ph type="sldNum" sz="quarter" idx="10"/>
          </p:nvPr>
        </p:nvSpPr>
        <p:spPr/>
        <p:txBody>
          <a:bodyPr/>
          <a:lstStyle/>
          <a:p>
            <a:fld id="{927CD11A-EED3-40CE-98A3-28FEE84867B3}" type="slidenum">
              <a:rPr lang="en-US" smtClean="0"/>
              <a:t>80</a:t>
            </a:fld>
            <a:endParaRPr lang="en-US" dirty="0"/>
          </a:p>
        </p:txBody>
      </p:sp>
    </p:spTree>
    <p:extLst>
      <p:ext uri="{BB962C8B-B14F-4D97-AF65-F5344CB8AC3E}">
        <p14:creationId xmlns:p14="http://schemas.microsoft.com/office/powerpoint/2010/main" val="567991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IVUS uses</a:t>
            </a:r>
          </a:p>
          <a:p>
            <a:pPr marL="228600" indent="-228600">
              <a:buAutoNum type="arabicPeriod"/>
            </a:pPr>
            <a:r>
              <a:rPr lang="en-US" dirty="0" smtClean="0"/>
              <a:t>Greater</a:t>
            </a:r>
            <a:r>
              <a:rPr lang="en-US" baseline="0" dirty="0" smtClean="0"/>
              <a:t> resolution, lesser penetration; as compared to 2 -7 MHz</a:t>
            </a:r>
            <a:endParaRPr lang="en-US" dirty="0" smtClean="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927CD11A-EED3-40CE-98A3-28FEE84867B3}" type="slidenum">
              <a:rPr lang="en-US" smtClean="0"/>
              <a:t>27</a:t>
            </a:fld>
            <a:endParaRPr lang="en-US" dirty="0"/>
          </a:p>
        </p:txBody>
      </p:sp>
    </p:spTree>
    <p:extLst>
      <p:ext uri="{BB962C8B-B14F-4D97-AF65-F5344CB8AC3E}">
        <p14:creationId xmlns:p14="http://schemas.microsoft.com/office/powerpoint/2010/main" val="179200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Philips-volcano-Eagle Eye Platinum digital IVUS catheter</a:t>
            </a:r>
            <a:endParaRPr lang="en-US" dirty="0"/>
          </a:p>
        </p:txBody>
      </p:sp>
      <p:sp>
        <p:nvSpPr>
          <p:cNvPr id="4" name="Slide Number Placeholder 3"/>
          <p:cNvSpPr>
            <a:spLocks noGrp="1"/>
          </p:cNvSpPr>
          <p:nvPr>
            <p:ph type="sldNum" sz="quarter" idx="10"/>
          </p:nvPr>
        </p:nvSpPr>
        <p:spPr/>
        <p:txBody>
          <a:bodyPr/>
          <a:lstStyle/>
          <a:p>
            <a:fld id="{927CD11A-EED3-40CE-98A3-28FEE84867B3}" type="slidenum">
              <a:rPr lang="en-US" smtClean="0"/>
              <a:t>30</a:t>
            </a:fld>
            <a:endParaRPr lang="en-US" dirty="0"/>
          </a:p>
        </p:txBody>
      </p:sp>
    </p:spTree>
    <p:extLst>
      <p:ext uri="{BB962C8B-B14F-4D97-AF65-F5344CB8AC3E}">
        <p14:creationId xmlns:p14="http://schemas.microsoft.com/office/powerpoint/2010/main" val="2310361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Media - less collagen and elastin than in the neighboring layers</a:t>
            </a:r>
            <a:endParaRPr lang="en-US" dirty="0"/>
          </a:p>
        </p:txBody>
      </p:sp>
      <p:sp>
        <p:nvSpPr>
          <p:cNvPr id="4" name="Slide Number Placeholder 3"/>
          <p:cNvSpPr>
            <a:spLocks noGrp="1"/>
          </p:cNvSpPr>
          <p:nvPr>
            <p:ph type="sldNum" sz="quarter" idx="10"/>
          </p:nvPr>
        </p:nvSpPr>
        <p:spPr/>
        <p:txBody>
          <a:bodyPr/>
          <a:lstStyle/>
          <a:p>
            <a:fld id="{927CD11A-EED3-40CE-98A3-28FEE84867B3}" type="slidenum">
              <a:rPr lang="en-US" smtClean="0"/>
              <a:t>44</a:t>
            </a:fld>
            <a:endParaRPr lang="en-US" dirty="0"/>
          </a:p>
        </p:txBody>
      </p:sp>
    </p:spTree>
    <p:extLst>
      <p:ext uri="{BB962C8B-B14F-4D97-AF65-F5344CB8AC3E}">
        <p14:creationId xmlns:p14="http://schemas.microsoft.com/office/powerpoint/2010/main" val="4180919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Adding in the media represents only a tiny percentage increase in the total CSA of the plaque.</a:t>
            </a:r>
            <a:endParaRPr lang="en-US" dirty="0"/>
          </a:p>
        </p:txBody>
      </p:sp>
      <p:sp>
        <p:nvSpPr>
          <p:cNvPr id="4" name="Slide Number Placeholder 3"/>
          <p:cNvSpPr>
            <a:spLocks noGrp="1"/>
          </p:cNvSpPr>
          <p:nvPr>
            <p:ph type="sldNum" sz="quarter" idx="10"/>
          </p:nvPr>
        </p:nvSpPr>
        <p:spPr/>
        <p:txBody>
          <a:bodyPr/>
          <a:lstStyle/>
          <a:p>
            <a:fld id="{927CD11A-EED3-40CE-98A3-28FEE84867B3}" type="slidenum">
              <a:rPr lang="en-US" smtClean="0"/>
              <a:t>45</a:t>
            </a:fld>
            <a:endParaRPr lang="en-US" dirty="0"/>
          </a:p>
        </p:txBody>
      </p:sp>
    </p:spTree>
    <p:extLst>
      <p:ext uri="{BB962C8B-B14F-4D97-AF65-F5344CB8AC3E}">
        <p14:creationId xmlns:p14="http://schemas.microsoft.com/office/powerpoint/2010/main" val="175261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b="0" i="0" u="none" strike="noStrike" kern="1200" baseline="0" dirty="0" smtClean="0">
                <a:solidFill>
                  <a:schemeClr val="tx1"/>
                </a:solidFill>
                <a:latin typeface="+mn-lt"/>
                <a:ea typeface="+mn-ea"/>
                <a:cs typeface="+mn-cs"/>
              </a:rPr>
              <a:t>proximal portion of the left main coronary artery, a clear echo-free space filled with pericardial fluid, called the transverse sinus, is found adjacent to the artery, immediately outside the left lateral aspect of the aortic root </a:t>
            </a:r>
          </a:p>
          <a:p>
            <a:pPr marL="228600" indent="-228600">
              <a:buAutoNum type="arabicPeriod"/>
            </a:pPr>
            <a:r>
              <a:rPr lang="en-US" sz="1200" b="0" i="0" u="none" strike="noStrike" kern="1200" baseline="0" dirty="0" smtClean="0">
                <a:solidFill>
                  <a:schemeClr val="tx1"/>
                </a:solidFill>
                <a:latin typeface="+mn-lt"/>
                <a:ea typeface="+mn-ea"/>
                <a:cs typeface="+mn-cs"/>
              </a:rPr>
              <a:t>great cardiac vein (GCV) runs superior to the </a:t>
            </a:r>
            <a:r>
              <a:rPr lang="en-US" sz="1200" b="0" i="0" u="none" strike="noStrike" kern="1200" baseline="0" dirty="0" err="1" smtClean="0">
                <a:solidFill>
                  <a:schemeClr val="tx1"/>
                </a:solidFill>
                <a:latin typeface="+mn-lt"/>
                <a:ea typeface="+mn-ea"/>
                <a:cs typeface="+mn-cs"/>
              </a:rPr>
              <a:t>LCx</a:t>
            </a:r>
            <a:r>
              <a:rPr lang="en-US" sz="1200" b="0" i="0" u="none" strike="noStrike" kern="1200" baseline="0" dirty="0" smtClean="0">
                <a:solidFill>
                  <a:schemeClr val="tx1"/>
                </a:solidFill>
                <a:latin typeface="+mn-lt"/>
                <a:ea typeface="+mn-ea"/>
                <a:cs typeface="+mn-cs"/>
              </a:rPr>
              <a:t> in most cases and immediately inferior to the left auricle. Obtuse marginal branches emerge opposite the GCV.  </a:t>
            </a:r>
          </a:p>
          <a:p>
            <a:pPr marL="228600" indent="-228600">
              <a:buAutoNum type="arabicPeriod"/>
            </a:pPr>
            <a:r>
              <a:rPr lang="en-US" sz="1200" b="0" i="0" u="none" strike="noStrike" kern="1200" baseline="0" dirty="0" smtClean="0">
                <a:solidFill>
                  <a:schemeClr val="tx1"/>
                </a:solidFill>
                <a:latin typeface="+mn-lt"/>
                <a:ea typeface="+mn-ea"/>
                <a:cs typeface="+mn-cs"/>
              </a:rPr>
              <a:t>At the level of the middle right coronary artery, the veins arc over the artery, typically at a position just adjacent to the right ventricular (RV) marginal branches</a:t>
            </a:r>
            <a:endParaRPr lang="en-US" dirty="0"/>
          </a:p>
        </p:txBody>
      </p:sp>
      <p:sp>
        <p:nvSpPr>
          <p:cNvPr id="4" name="Slide Number Placeholder 3"/>
          <p:cNvSpPr>
            <a:spLocks noGrp="1"/>
          </p:cNvSpPr>
          <p:nvPr>
            <p:ph type="sldNum" sz="quarter" idx="10"/>
          </p:nvPr>
        </p:nvSpPr>
        <p:spPr/>
        <p:txBody>
          <a:bodyPr/>
          <a:lstStyle/>
          <a:p>
            <a:fld id="{927CD11A-EED3-40CE-98A3-28FEE84867B3}" type="slidenum">
              <a:rPr lang="en-US" smtClean="0"/>
              <a:t>47</a:t>
            </a:fld>
            <a:endParaRPr lang="en-US" dirty="0"/>
          </a:p>
        </p:txBody>
      </p:sp>
    </p:spTree>
    <p:extLst>
      <p:ext uri="{BB962C8B-B14F-4D97-AF65-F5344CB8AC3E}">
        <p14:creationId xmlns:p14="http://schemas.microsoft.com/office/powerpoint/2010/main" val="3347856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A, </a:t>
            </a:r>
            <a:r>
              <a:rPr lang="en-US" sz="1200" b="0" i="0" u="none" strike="noStrike" kern="1200" baseline="0" dirty="0" smtClean="0">
                <a:solidFill>
                  <a:schemeClr val="tx1"/>
                </a:solidFill>
                <a:latin typeface="+mn-lt"/>
                <a:ea typeface="+mn-ea"/>
                <a:cs typeface="+mn-cs"/>
              </a:rPr>
              <a:t>Incomplete expansion relative to the ends of the stent and the reference segments. </a:t>
            </a:r>
          </a:p>
          <a:p>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An edge dissection with a disruption of plaque (arrow) at the stent margin. </a:t>
            </a:r>
          </a:p>
          <a:p>
            <a:r>
              <a:rPr lang="en-US" sz="1200" b="1" i="0" u="none" strike="noStrike" kern="1200" baseline="0" dirty="0" smtClean="0">
                <a:solidFill>
                  <a:schemeClr val="tx1"/>
                </a:solidFill>
                <a:latin typeface="+mn-lt"/>
                <a:ea typeface="+mn-ea"/>
                <a:cs typeface="+mn-cs"/>
              </a:rPr>
              <a:t>C, </a:t>
            </a:r>
            <a:r>
              <a:rPr lang="en-US" sz="1200" b="0" i="0" u="none" strike="noStrike" kern="1200" baseline="0" dirty="0" smtClean="0">
                <a:solidFill>
                  <a:schemeClr val="tx1"/>
                </a:solidFill>
                <a:latin typeface="+mn-lt"/>
                <a:ea typeface="+mn-ea"/>
                <a:cs typeface="+mn-cs"/>
              </a:rPr>
              <a:t>Significant residual plaque burden at the segment uncovered by the stent. </a:t>
            </a:r>
          </a:p>
          <a:p>
            <a:r>
              <a:rPr lang="en-US" sz="1200" b="1" i="0" u="none" strike="noStrike" kern="1200" baseline="0" dirty="0" smtClean="0">
                <a:solidFill>
                  <a:schemeClr val="tx1"/>
                </a:solidFill>
                <a:latin typeface="+mn-lt"/>
                <a:ea typeface="+mn-ea"/>
                <a:cs typeface="+mn-cs"/>
              </a:rPr>
              <a:t>D, </a:t>
            </a:r>
            <a:r>
              <a:rPr lang="en-US" sz="1200" b="0" i="0" u="none" strike="noStrike" kern="1200" baseline="0" dirty="0" smtClean="0">
                <a:solidFill>
                  <a:schemeClr val="tx1"/>
                </a:solidFill>
                <a:latin typeface="+mn-lt"/>
                <a:ea typeface="+mn-ea"/>
                <a:cs typeface="+mn-cs"/>
              </a:rPr>
              <a:t>Spasm at the adjacent </a:t>
            </a:r>
            <a:r>
              <a:rPr lang="en-US" sz="1200" b="0" i="0" u="none" strike="noStrike" kern="1200" baseline="0" dirty="0" err="1" smtClean="0">
                <a:solidFill>
                  <a:schemeClr val="tx1"/>
                </a:solidFill>
                <a:latin typeface="+mn-lt"/>
                <a:ea typeface="+mn-ea"/>
                <a:cs typeface="+mn-cs"/>
              </a:rPr>
              <a:t>nonstented</a:t>
            </a:r>
            <a:r>
              <a:rPr lang="en-US" sz="1200" b="0" i="0" u="none" strike="noStrike" kern="1200" baseline="0" dirty="0" smtClean="0">
                <a:solidFill>
                  <a:schemeClr val="tx1"/>
                </a:solidFill>
                <a:latin typeface="+mn-lt"/>
                <a:ea typeface="+mn-ea"/>
                <a:cs typeface="+mn-cs"/>
              </a:rPr>
              <a:t> segment. </a:t>
            </a:r>
          </a:p>
          <a:p>
            <a:r>
              <a:rPr lang="en-US" sz="1200" b="1" i="0" u="none" strike="noStrike" kern="1200" baseline="0" dirty="0" smtClean="0">
                <a:solidFill>
                  <a:schemeClr val="tx1"/>
                </a:solidFill>
                <a:latin typeface="+mn-lt"/>
                <a:ea typeface="+mn-ea"/>
                <a:cs typeface="+mn-cs"/>
              </a:rPr>
              <a:t>E, </a:t>
            </a:r>
            <a:r>
              <a:rPr lang="en-US" sz="1200" b="0" i="0" u="none" strike="noStrike" kern="1200" baseline="0" dirty="0" smtClean="0">
                <a:solidFill>
                  <a:schemeClr val="tx1"/>
                </a:solidFill>
                <a:latin typeface="+mn-lt"/>
                <a:ea typeface="+mn-ea"/>
                <a:cs typeface="+mn-cs"/>
              </a:rPr>
              <a:t>Incomplete apposition, in which there is a gap between a portion of the stent (arrows) and the vessel wall.</a:t>
            </a:r>
          </a:p>
          <a:p>
            <a:r>
              <a:rPr lang="en-US" sz="1200" b="1" i="0" u="none" strike="noStrike" kern="1200" baseline="0" dirty="0" smtClean="0">
                <a:solidFill>
                  <a:schemeClr val="tx1"/>
                </a:solidFill>
                <a:latin typeface="+mn-lt"/>
                <a:ea typeface="+mn-ea"/>
                <a:cs typeface="+mn-cs"/>
              </a:rPr>
              <a:t>F, </a:t>
            </a:r>
            <a:r>
              <a:rPr lang="en-US" sz="1200" b="0" i="0" u="none" strike="noStrike" kern="1200" baseline="0" dirty="0" smtClean="0">
                <a:solidFill>
                  <a:schemeClr val="tx1"/>
                </a:solidFill>
                <a:latin typeface="+mn-lt"/>
                <a:ea typeface="+mn-ea"/>
                <a:cs typeface="+mn-cs"/>
              </a:rPr>
              <a:t>Tissue protrusion (plaque prolapse, thrombus, or both) (arrows) within the stent. </a:t>
            </a:r>
          </a:p>
          <a:p>
            <a:r>
              <a:rPr lang="en-US" sz="1200" b="1" i="0" u="none" strike="noStrike" kern="1200" baseline="0" dirty="0" smtClean="0">
                <a:solidFill>
                  <a:schemeClr val="tx1"/>
                </a:solidFill>
                <a:latin typeface="+mn-lt"/>
                <a:ea typeface="+mn-ea"/>
                <a:cs typeface="+mn-cs"/>
              </a:rPr>
              <a:t>G, </a:t>
            </a:r>
            <a:r>
              <a:rPr lang="en-US" sz="1200" b="0" i="0" u="none" strike="noStrike" kern="1200" baseline="0" dirty="0" smtClean="0">
                <a:solidFill>
                  <a:schemeClr val="tx1"/>
                </a:solidFill>
                <a:latin typeface="+mn-lt"/>
                <a:ea typeface="+mn-ea"/>
                <a:cs typeface="+mn-cs"/>
              </a:rPr>
              <a:t>Intramural (intravascular) hematoma detected as an accumulation of blood within the medial space (arrows) starting from the edge of the stent. </a:t>
            </a:r>
          </a:p>
          <a:p>
            <a:r>
              <a:rPr lang="en-US" sz="1200" b="1" i="0" u="none" strike="noStrike" kern="1200" baseline="0" dirty="0" smtClean="0">
                <a:solidFill>
                  <a:schemeClr val="tx1"/>
                </a:solidFill>
                <a:latin typeface="+mn-lt"/>
                <a:ea typeface="+mn-ea"/>
                <a:cs typeface="+mn-cs"/>
              </a:rPr>
              <a:t>H, </a:t>
            </a:r>
            <a:r>
              <a:rPr lang="en-US" sz="1200" b="0" i="0" u="none" strike="noStrike" kern="1200" baseline="0" dirty="0" smtClean="0">
                <a:solidFill>
                  <a:schemeClr val="tx1"/>
                </a:solidFill>
                <a:latin typeface="+mn-lt"/>
                <a:ea typeface="+mn-ea"/>
                <a:cs typeface="+mn-cs"/>
              </a:rPr>
              <a:t>Extramural (extravascular) hematoma (arrow) visualized as an irregularly shaped, </a:t>
            </a:r>
            <a:r>
              <a:rPr lang="en-US" sz="1200" b="0" i="0" u="none" strike="noStrike" kern="1200" baseline="0" dirty="0" err="1" smtClean="0">
                <a:solidFill>
                  <a:schemeClr val="tx1"/>
                </a:solidFill>
                <a:latin typeface="+mn-lt"/>
                <a:ea typeface="+mn-ea"/>
                <a:cs typeface="+mn-cs"/>
              </a:rPr>
              <a:t>echodim</a:t>
            </a:r>
            <a:r>
              <a:rPr lang="en-US" sz="1200" b="0" i="0" u="none" strike="noStrike" kern="1200" baseline="0" dirty="0" smtClean="0">
                <a:solidFill>
                  <a:schemeClr val="tx1"/>
                </a:solidFill>
                <a:latin typeface="+mn-lt"/>
                <a:ea typeface="+mn-ea"/>
                <a:cs typeface="+mn-cs"/>
              </a:rPr>
              <a:t> pattern in the perivascular tissue.</a:t>
            </a:r>
            <a:endParaRPr lang="en-US" dirty="0"/>
          </a:p>
        </p:txBody>
      </p:sp>
      <p:sp>
        <p:nvSpPr>
          <p:cNvPr id="4" name="Slide Number Placeholder 3"/>
          <p:cNvSpPr>
            <a:spLocks noGrp="1"/>
          </p:cNvSpPr>
          <p:nvPr>
            <p:ph type="sldNum" sz="quarter" idx="10"/>
          </p:nvPr>
        </p:nvSpPr>
        <p:spPr/>
        <p:txBody>
          <a:bodyPr/>
          <a:lstStyle/>
          <a:p>
            <a:fld id="{927CD11A-EED3-40CE-98A3-28FEE84867B3}" type="slidenum">
              <a:rPr lang="en-US" smtClean="0"/>
              <a:t>48</a:t>
            </a:fld>
            <a:endParaRPr lang="en-US" dirty="0"/>
          </a:p>
        </p:txBody>
      </p:sp>
    </p:spTree>
    <p:extLst>
      <p:ext uri="{BB962C8B-B14F-4D97-AF65-F5344CB8AC3E}">
        <p14:creationId xmlns:p14="http://schemas.microsoft.com/office/powerpoint/2010/main" val="1381753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b="0" i="0" u="none" strike="noStrike" kern="1200" baseline="0" dirty="0" smtClean="0">
                <a:solidFill>
                  <a:schemeClr val="tx1"/>
                </a:solidFill>
                <a:latin typeface="+mn-lt"/>
                <a:ea typeface="+mn-ea"/>
                <a:cs typeface="+mn-cs"/>
              </a:rPr>
              <a:t>recently proposed classification focuses on potential mechanisms of the strut fracture, categorizing them on the basis of the presence (type I) or absence (type II) of aneurysm at the fracture site</a:t>
            </a:r>
          </a:p>
          <a:p>
            <a:r>
              <a:rPr lang="en-US" sz="1200" b="0" i="0" u="none" strike="noStrike" kern="1200" baseline="0" dirty="0" smtClean="0">
                <a:solidFill>
                  <a:schemeClr val="tx1"/>
                </a:solidFill>
                <a:latin typeface="+mn-lt"/>
                <a:ea typeface="+mn-ea"/>
                <a:cs typeface="+mn-cs"/>
              </a:rPr>
              <a:t>2. Stent strut discontinuity (fracture) observed 8 months after deployment of three overlapping drug-eluting stents. On the cross-sectional intravascular ultrasound (IVUS) image (bottom row, middle image), an abnormal paucity of stent struts, not seen at baseline, was detected at a portion of the mid-stent. The longitudinal IVUS image (top) shows an acute-angled bend at the corresponding segment (arrows). In this particular case, however, the stent fracture (complete separation type) was not associated with increased intimal hyperplasia </a:t>
            </a:r>
            <a:endParaRPr lang="en-US" dirty="0"/>
          </a:p>
        </p:txBody>
      </p:sp>
      <p:sp>
        <p:nvSpPr>
          <p:cNvPr id="4" name="Slide Number Placeholder 3"/>
          <p:cNvSpPr>
            <a:spLocks noGrp="1"/>
          </p:cNvSpPr>
          <p:nvPr>
            <p:ph type="sldNum" sz="quarter" idx="10"/>
          </p:nvPr>
        </p:nvSpPr>
        <p:spPr/>
        <p:txBody>
          <a:bodyPr/>
          <a:lstStyle/>
          <a:p>
            <a:fld id="{927CD11A-EED3-40CE-98A3-28FEE84867B3}" type="slidenum">
              <a:rPr lang="en-US" smtClean="0"/>
              <a:t>53</a:t>
            </a:fld>
            <a:endParaRPr lang="en-US" dirty="0"/>
          </a:p>
        </p:txBody>
      </p:sp>
    </p:spTree>
    <p:extLst>
      <p:ext uri="{BB962C8B-B14F-4D97-AF65-F5344CB8AC3E}">
        <p14:creationId xmlns:p14="http://schemas.microsoft.com/office/powerpoint/2010/main" val="2412448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291E64-87DF-4A13-BCBE-A1EAD71FBA1B}" type="datetimeFigureOut">
              <a:rPr lang="en-US" smtClean="0"/>
              <a:t>7/5/2020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56CE3-0F83-4073-AAA4-5327E3594145}" type="slidenum">
              <a:rPr lang="en-US" smtClean="0"/>
              <a:t>‹#›</a:t>
            </a:fld>
            <a:endParaRPr lang="en-US"/>
          </a:p>
        </p:txBody>
      </p:sp>
    </p:spTree>
    <p:extLst>
      <p:ext uri="{BB962C8B-B14F-4D97-AF65-F5344CB8AC3E}">
        <p14:creationId xmlns:p14="http://schemas.microsoft.com/office/powerpoint/2010/main" val="499603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91E64-87DF-4A13-BCBE-A1EAD71FBA1B}" type="datetimeFigureOut">
              <a:rPr lang="en-US" smtClean="0"/>
              <a:t>7/5/2020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56CE3-0F83-4073-AAA4-5327E3594145}" type="slidenum">
              <a:rPr lang="en-US" smtClean="0"/>
              <a:t>‹#›</a:t>
            </a:fld>
            <a:endParaRPr lang="en-US"/>
          </a:p>
        </p:txBody>
      </p:sp>
    </p:spTree>
    <p:extLst>
      <p:ext uri="{BB962C8B-B14F-4D97-AF65-F5344CB8AC3E}">
        <p14:creationId xmlns:p14="http://schemas.microsoft.com/office/powerpoint/2010/main" val="3905201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91E64-87DF-4A13-BCBE-A1EAD71FBA1B}" type="datetimeFigureOut">
              <a:rPr lang="en-US" smtClean="0"/>
              <a:t>7/5/2020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56CE3-0F83-4073-AAA4-5327E3594145}" type="slidenum">
              <a:rPr lang="en-US" smtClean="0"/>
              <a:t>‹#›</a:t>
            </a:fld>
            <a:endParaRPr lang="en-US"/>
          </a:p>
        </p:txBody>
      </p:sp>
    </p:spTree>
    <p:extLst>
      <p:ext uri="{BB962C8B-B14F-4D97-AF65-F5344CB8AC3E}">
        <p14:creationId xmlns:p14="http://schemas.microsoft.com/office/powerpoint/2010/main" val="1995517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91E64-87DF-4A13-BCBE-A1EAD71FBA1B}" type="datetimeFigureOut">
              <a:rPr lang="en-US" smtClean="0"/>
              <a:t>7/5/2020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56CE3-0F83-4073-AAA4-5327E3594145}" type="slidenum">
              <a:rPr lang="en-US" smtClean="0"/>
              <a:t>‹#›</a:t>
            </a:fld>
            <a:endParaRPr lang="en-US"/>
          </a:p>
        </p:txBody>
      </p:sp>
    </p:spTree>
    <p:extLst>
      <p:ext uri="{BB962C8B-B14F-4D97-AF65-F5344CB8AC3E}">
        <p14:creationId xmlns:p14="http://schemas.microsoft.com/office/powerpoint/2010/main" val="3683850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291E64-87DF-4A13-BCBE-A1EAD71FBA1B}" type="datetimeFigureOut">
              <a:rPr lang="en-US" smtClean="0"/>
              <a:t>7/5/2020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56CE3-0F83-4073-AAA4-5327E3594145}" type="slidenum">
              <a:rPr lang="en-US" smtClean="0"/>
              <a:t>‹#›</a:t>
            </a:fld>
            <a:endParaRPr lang="en-US"/>
          </a:p>
        </p:txBody>
      </p:sp>
    </p:spTree>
    <p:extLst>
      <p:ext uri="{BB962C8B-B14F-4D97-AF65-F5344CB8AC3E}">
        <p14:creationId xmlns:p14="http://schemas.microsoft.com/office/powerpoint/2010/main" val="2119385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291E64-87DF-4A13-BCBE-A1EAD71FBA1B}" type="datetimeFigureOut">
              <a:rPr lang="en-US" smtClean="0"/>
              <a:t>7/5/2020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356CE3-0F83-4073-AAA4-5327E3594145}" type="slidenum">
              <a:rPr lang="en-US" smtClean="0"/>
              <a:t>‹#›</a:t>
            </a:fld>
            <a:endParaRPr lang="en-US"/>
          </a:p>
        </p:txBody>
      </p:sp>
    </p:spTree>
    <p:extLst>
      <p:ext uri="{BB962C8B-B14F-4D97-AF65-F5344CB8AC3E}">
        <p14:creationId xmlns:p14="http://schemas.microsoft.com/office/powerpoint/2010/main" val="3669435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291E64-87DF-4A13-BCBE-A1EAD71FBA1B}" type="datetimeFigureOut">
              <a:rPr lang="en-US" smtClean="0"/>
              <a:t>7/5/2020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356CE3-0F83-4073-AAA4-5327E3594145}" type="slidenum">
              <a:rPr lang="en-US" smtClean="0"/>
              <a:t>‹#›</a:t>
            </a:fld>
            <a:endParaRPr lang="en-US"/>
          </a:p>
        </p:txBody>
      </p:sp>
    </p:spTree>
    <p:extLst>
      <p:ext uri="{BB962C8B-B14F-4D97-AF65-F5344CB8AC3E}">
        <p14:creationId xmlns:p14="http://schemas.microsoft.com/office/powerpoint/2010/main" val="505673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291E64-87DF-4A13-BCBE-A1EAD71FBA1B}" type="datetimeFigureOut">
              <a:rPr lang="en-US" smtClean="0"/>
              <a:t>7/5/2020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356CE3-0F83-4073-AAA4-5327E3594145}" type="slidenum">
              <a:rPr lang="en-US" smtClean="0"/>
              <a:t>‹#›</a:t>
            </a:fld>
            <a:endParaRPr lang="en-US"/>
          </a:p>
        </p:txBody>
      </p:sp>
    </p:spTree>
    <p:extLst>
      <p:ext uri="{BB962C8B-B14F-4D97-AF65-F5344CB8AC3E}">
        <p14:creationId xmlns:p14="http://schemas.microsoft.com/office/powerpoint/2010/main" val="2917673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91E64-87DF-4A13-BCBE-A1EAD71FBA1B}" type="datetimeFigureOut">
              <a:rPr lang="en-US" smtClean="0"/>
              <a:t>7/5/2020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356CE3-0F83-4073-AAA4-5327E3594145}" type="slidenum">
              <a:rPr lang="en-US" smtClean="0"/>
              <a:t>‹#›</a:t>
            </a:fld>
            <a:endParaRPr lang="en-US"/>
          </a:p>
        </p:txBody>
      </p:sp>
    </p:spTree>
    <p:extLst>
      <p:ext uri="{BB962C8B-B14F-4D97-AF65-F5344CB8AC3E}">
        <p14:creationId xmlns:p14="http://schemas.microsoft.com/office/powerpoint/2010/main" val="1659305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291E64-87DF-4A13-BCBE-A1EAD71FBA1B}" type="datetimeFigureOut">
              <a:rPr lang="en-US" smtClean="0"/>
              <a:t>7/5/2020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356CE3-0F83-4073-AAA4-5327E3594145}" type="slidenum">
              <a:rPr lang="en-US" smtClean="0"/>
              <a:t>‹#›</a:t>
            </a:fld>
            <a:endParaRPr lang="en-US"/>
          </a:p>
        </p:txBody>
      </p:sp>
    </p:spTree>
    <p:extLst>
      <p:ext uri="{BB962C8B-B14F-4D97-AF65-F5344CB8AC3E}">
        <p14:creationId xmlns:p14="http://schemas.microsoft.com/office/powerpoint/2010/main" val="1181965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291E64-87DF-4A13-BCBE-A1EAD71FBA1B}" type="datetimeFigureOut">
              <a:rPr lang="en-US" smtClean="0"/>
              <a:t>7/5/2020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356CE3-0F83-4073-AAA4-5327E3594145}" type="slidenum">
              <a:rPr lang="en-US" smtClean="0"/>
              <a:t>‹#›</a:t>
            </a:fld>
            <a:endParaRPr lang="en-US"/>
          </a:p>
        </p:txBody>
      </p:sp>
    </p:spTree>
    <p:extLst>
      <p:ext uri="{BB962C8B-B14F-4D97-AF65-F5344CB8AC3E}">
        <p14:creationId xmlns:p14="http://schemas.microsoft.com/office/powerpoint/2010/main" val="4198849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91E64-87DF-4A13-BCBE-A1EAD71FBA1B}" type="datetimeFigureOut">
              <a:rPr lang="en-US" smtClean="0"/>
              <a:t>7/5/2020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356CE3-0F83-4073-AAA4-5327E3594145}" type="slidenum">
              <a:rPr lang="en-US" smtClean="0"/>
              <a:t>‹#›</a:t>
            </a:fld>
            <a:endParaRPr lang="en-US"/>
          </a:p>
        </p:txBody>
      </p:sp>
    </p:spTree>
    <p:extLst>
      <p:ext uri="{BB962C8B-B14F-4D97-AF65-F5344CB8AC3E}">
        <p14:creationId xmlns:p14="http://schemas.microsoft.com/office/powerpoint/2010/main" val="2664616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notesSlide" Target="../notesSlides/notesSlide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4.xml"/><Relationship Id="rId5" Type="http://schemas.openxmlformats.org/officeDocument/2006/relationships/image" Target="../media/image34.emf"/><Relationship Id="rId4" Type="http://schemas.openxmlformats.org/officeDocument/2006/relationships/image" Target="../media/image33.emf"/></Relationships>
</file>

<file path=ppt/slides/_rels/slide3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bostonscientific.com/en-US/products/ffr-ivus-systems/polaris.html" TargetMode="External"/><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41.emf"/></Relationships>
</file>

<file path=ppt/slides/_rels/slide4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mv"/><Relationship Id="rId1" Type="http://schemas.openxmlformats.org/officeDocument/2006/relationships/video" Target="NULL" TargetMode="External"/><Relationship Id="rId5" Type="http://schemas.openxmlformats.org/officeDocument/2006/relationships/image" Target="../media/image52.JPG"/><Relationship Id="rId4" Type="http://schemas.openxmlformats.org/officeDocument/2006/relationships/image" Target="../media/image51.png"/></Relationships>
</file>

<file path=ppt/slides/_rels/slide6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emf"/></Relationships>
</file>

<file path=ppt/slides/_rels/slide7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68.emf"/></Relationships>
</file>

<file path=ppt/slides/_rels/slide8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Angioplasty optimization</a:t>
            </a:r>
            <a:endParaRPr lang="en-US" dirty="0"/>
          </a:p>
        </p:txBody>
      </p:sp>
      <p:sp>
        <p:nvSpPr>
          <p:cNvPr id="3" name="Subtitle 2"/>
          <p:cNvSpPr>
            <a:spLocks noGrp="1"/>
          </p:cNvSpPr>
          <p:nvPr>
            <p:ph type="subTitle" idx="1"/>
          </p:nvPr>
        </p:nvSpPr>
        <p:spPr/>
        <p:txBody>
          <a:bodyPr/>
          <a:lstStyle/>
          <a:p>
            <a:r>
              <a:rPr lang="en-US" dirty="0" err="1" smtClean="0"/>
              <a:t>Dr</a:t>
            </a:r>
            <a:r>
              <a:rPr lang="en-US" dirty="0" smtClean="0"/>
              <a:t> K V Patil</a:t>
            </a:r>
            <a:endParaRPr lang="en-US" dirty="0"/>
          </a:p>
        </p:txBody>
      </p:sp>
    </p:spTree>
    <p:extLst>
      <p:ext uri="{BB962C8B-B14F-4D97-AF65-F5344CB8AC3E}">
        <p14:creationId xmlns:p14="http://schemas.microsoft.com/office/powerpoint/2010/main" val="120469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r>
              <a:rPr lang="en-US" sz="1800" dirty="0"/>
              <a:t>L</a:t>
            </a:r>
            <a:r>
              <a:rPr lang="en-US" sz="1800" dirty="0"/>
              <a:t>esion-specific index – independent of microcirculation, </a:t>
            </a:r>
            <a:r>
              <a:rPr lang="en-US" sz="1800" dirty="0"/>
              <a:t>heart rate, blood pressure, </a:t>
            </a:r>
            <a:r>
              <a:rPr lang="en-US" sz="1800" dirty="0"/>
              <a:t>and other hemodynamic variables</a:t>
            </a:r>
          </a:p>
          <a:p>
            <a:pPr marL="0" indent="0" algn="r">
              <a:buNone/>
            </a:pPr>
            <a:r>
              <a:rPr lang="en-US" sz="1800" dirty="0"/>
              <a:t>-</a:t>
            </a:r>
            <a:r>
              <a:rPr lang="en-US" sz="1400" dirty="0"/>
              <a:t>De </a:t>
            </a:r>
            <a:r>
              <a:rPr lang="en-US" sz="1400" dirty="0" err="1"/>
              <a:t>Bruyne</a:t>
            </a:r>
            <a:r>
              <a:rPr lang="en-US" sz="1400" dirty="0"/>
              <a:t> </a:t>
            </a:r>
            <a:r>
              <a:rPr lang="en-US" sz="1400" dirty="0"/>
              <a:t>et al.</a:t>
            </a:r>
          </a:p>
          <a:p>
            <a:r>
              <a:rPr lang="en-US" sz="1800" dirty="0"/>
              <a:t>N</a:t>
            </a:r>
            <a:r>
              <a:rPr lang="en-US" sz="1800" dirty="0"/>
              <a:t>ormal </a:t>
            </a:r>
            <a:r>
              <a:rPr lang="en-US" sz="1800" dirty="0"/>
              <a:t>value </a:t>
            </a:r>
            <a:r>
              <a:rPr lang="en-US" sz="1800" dirty="0"/>
              <a:t>of 1.0 </a:t>
            </a:r>
            <a:r>
              <a:rPr lang="en-US" sz="1800" dirty="0"/>
              <a:t>for every patient and every coronary </a:t>
            </a:r>
            <a:r>
              <a:rPr lang="en-US" sz="1800" dirty="0"/>
              <a:t>artery</a:t>
            </a:r>
          </a:p>
          <a:p>
            <a:r>
              <a:rPr lang="en-US" sz="1800" dirty="0"/>
              <a:t>H</a:t>
            </a:r>
            <a:r>
              <a:rPr lang="en-US" sz="1800" dirty="0"/>
              <a:t>igh reproducibility and </a:t>
            </a:r>
            <a:r>
              <a:rPr lang="en-US" sz="1800" dirty="0"/>
              <a:t>low </a:t>
            </a:r>
            <a:r>
              <a:rPr lang="en-US" sz="1800" dirty="0" err="1"/>
              <a:t>intraindividual</a:t>
            </a:r>
            <a:r>
              <a:rPr lang="en-US" sz="1800" dirty="0"/>
              <a:t> </a:t>
            </a:r>
            <a:r>
              <a:rPr lang="en-US" sz="1800" dirty="0"/>
              <a:t>variability</a:t>
            </a:r>
          </a:p>
          <a:p>
            <a:r>
              <a:rPr lang="en-US" sz="1800" dirty="0"/>
              <a:t>Independent </a:t>
            </a:r>
            <a:r>
              <a:rPr lang="en-US" sz="1800" dirty="0"/>
              <a:t>of sex or CAD risk </a:t>
            </a:r>
            <a:r>
              <a:rPr lang="en-US" sz="1800" dirty="0"/>
              <a:t>factors (hypertension and diabetes)</a:t>
            </a:r>
          </a:p>
          <a:p>
            <a:r>
              <a:rPr lang="en-US" sz="1800" dirty="0"/>
              <a:t>less </a:t>
            </a:r>
            <a:r>
              <a:rPr lang="en-US" sz="1800" dirty="0"/>
              <a:t>variability with common doses of adenosine</a:t>
            </a:r>
            <a:endParaRPr lang="en-US" sz="1800" dirty="0"/>
          </a:p>
          <a:p>
            <a:pPr marL="214313" lvl="1"/>
            <a:r>
              <a:rPr lang="en-US" sz="1800" dirty="0"/>
              <a:t>Factors </a:t>
            </a:r>
            <a:r>
              <a:rPr lang="en-US" sz="1800" dirty="0"/>
              <a:t>influencing: venous flow, collateral flow</a:t>
            </a:r>
          </a:p>
          <a:p>
            <a:endParaRPr lang="en-US" dirty="0"/>
          </a:p>
        </p:txBody>
      </p:sp>
    </p:spTree>
    <p:extLst>
      <p:ext uri="{BB962C8B-B14F-4D97-AF65-F5344CB8AC3E}">
        <p14:creationId xmlns:p14="http://schemas.microsoft.com/office/powerpoint/2010/main" val="6550046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METHODOLOGY OF CORONARY</a:t>
            </a:r>
            <a:br>
              <a:rPr lang="en-US" dirty="0"/>
            </a:br>
            <a:r>
              <a:rPr lang="en-US" dirty="0"/>
              <a:t>PRESSURE MEASUREMENT</a:t>
            </a:r>
          </a:p>
        </p:txBody>
      </p:sp>
      <p:sp>
        <p:nvSpPr>
          <p:cNvPr id="5" name="Content Placeholder 4"/>
          <p:cNvSpPr>
            <a:spLocks noGrp="1"/>
          </p:cNvSpPr>
          <p:nvPr>
            <p:ph idx="1"/>
          </p:nvPr>
        </p:nvSpPr>
        <p:spPr/>
        <p:txBody>
          <a:bodyPr>
            <a:normAutofit/>
          </a:bodyPr>
          <a:lstStyle/>
          <a:p>
            <a:pPr marL="0" indent="0">
              <a:buNone/>
            </a:pPr>
            <a:r>
              <a:rPr lang="en-US" sz="2000" dirty="0"/>
              <a:t>General Setup and </a:t>
            </a:r>
            <a:r>
              <a:rPr lang="en-US" sz="2000" dirty="0" err="1"/>
              <a:t>Guidewire</a:t>
            </a:r>
            <a:r>
              <a:rPr lang="en-US" sz="2000" dirty="0"/>
              <a:t> </a:t>
            </a:r>
            <a:r>
              <a:rPr lang="en-US" sz="2000" dirty="0"/>
              <a:t>Manipulation</a:t>
            </a:r>
          </a:p>
          <a:p>
            <a:r>
              <a:rPr lang="en-US" sz="2000" dirty="0"/>
              <a:t>sensor </a:t>
            </a:r>
            <a:r>
              <a:rPr lang="en-US" sz="2000" dirty="0" err="1"/>
              <a:t>guidewire</a:t>
            </a:r>
            <a:r>
              <a:rPr lang="en-US" sz="2000" dirty="0"/>
              <a:t> </a:t>
            </a:r>
            <a:r>
              <a:rPr lang="en-US" sz="2000" dirty="0"/>
              <a:t>passed </a:t>
            </a:r>
            <a:r>
              <a:rPr lang="en-US" sz="2000" dirty="0"/>
              <a:t>through an </a:t>
            </a:r>
            <a:r>
              <a:rPr lang="en-US" sz="2000" dirty="0"/>
              <a:t>angioplasty Y-connector </a:t>
            </a:r>
            <a:r>
              <a:rPr lang="en-US" sz="2000" dirty="0"/>
              <a:t>attached to a guiding </a:t>
            </a:r>
            <a:r>
              <a:rPr lang="en-US" sz="2000" dirty="0"/>
              <a:t>catheter</a:t>
            </a:r>
          </a:p>
          <a:p>
            <a:r>
              <a:rPr lang="en-US" sz="2000" dirty="0"/>
              <a:t>Anticoagulation (</a:t>
            </a:r>
            <a:r>
              <a:rPr lang="en-US" sz="2000" dirty="0"/>
              <a:t>intravenous [IV] heparin) given </a:t>
            </a:r>
            <a:r>
              <a:rPr lang="en-US" sz="2000" dirty="0"/>
              <a:t>beforehand</a:t>
            </a:r>
          </a:p>
          <a:p>
            <a:r>
              <a:rPr lang="en-US" sz="2000" dirty="0"/>
              <a:t>Intracoronary </a:t>
            </a:r>
            <a:r>
              <a:rPr lang="en-US" sz="2000" dirty="0"/>
              <a:t>(IC) </a:t>
            </a:r>
            <a:r>
              <a:rPr lang="en-US" sz="2000" dirty="0"/>
              <a:t>nitroglycerin </a:t>
            </a:r>
          </a:p>
          <a:p>
            <a:pPr marL="0" indent="0">
              <a:buNone/>
            </a:pPr>
            <a:r>
              <a:rPr lang="en-US" sz="2000" dirty="0"/>
              <a:t>	</a:t>
            </a:r>
            <a:r>
              <a:rPr lang="en-US" sz="2000" dirty="0"/>
              <a:t>(</a:t>
            </a:r>
            <a:r>
              <a:rPr lang="en-US" sz="2000" dirty="0"/>
              <a:t>100 to 200 </a:t>
            </a:r>
            <a:r>
              <a:rPr lang="en-US" sz="2000" dirty="0" err="1"/>
              <a:t>μg</a:t>
            </a:r>
            <a:r>
              <a:rPr lang="en-US" sz="2000" dirty="0"/>
              <a:t>) -</a:t>
            </a:r>
            <a:r>
              <a:rPr lang="en-US" sz="2000" dirty="0"/>
              <a:t> before advancing </a:t>
            </a:r>
          </a:p>
          <a:p>
            <a:pPr marL="0" indent="0">
              <a:buNone/>
            </a:pPr>
            <a:r>
              <a:rPr lang="en-US" sz="2000" dirty="0"/>
              <a:t>	</a:t>
            </a:r>
            <a:r>
              <a:rPr lang="en-US" sz="2000" dirty="0"/>
              <a:t>the </a:t>
            </a:r>
            <a:r>
              <a:rPr lang="en-US" sz="2000" dirty="0" err="1"/>
              <a:t>guidewire</a:t>
            </a:r>
            <a:r>
              <a:rPr lang="en-US" sz="2000" dirty="0"/>
              <a:t> </a:t>
            </a:r>
            <a:r>
              <a:rPr lang="en-US" sz="2000" dirty="0"/>
              <a:t>into</a:t>
            </a:r>
            <a:endParaRPr lang="en-US" sz="2000" dirty="0"/>
          </a:p>
          <a:p>
            <a:pPr marL="0" indent="0">
              <a:buNone/>
            </a:pPr>
            <a:r>
              <a:rPr lang="en-US" sz="2000" dirty="0"/>
              <a:t>	artery –minimizes</a:t>
            </a:r>
          </a:p>
          <a:p>
            <a:pPr marL="0" indent="0">
              <a:buNone/>
            </a:pPr>
            <a:r>
              <a:rPr lang="en-US" sz="2000" dirty="0"/>
              <a:t>	</a:t>
            </a:r>
            <a:r>
              <a:rPr lang="en-US" sz="2000" dirty="0"/>
              <a:t>measurement variability</a:t>
            </a:r>
          </a:p>
          <a:p>
            <a:pPr marL="0" indent="0">
              <a:buNone/>
            </a:pPr>
            <a:r>
              <a:rPr lang="en-US" sz="2000" dirty="0"/>
              <a:t>	</a:t>
            </a:r>
            <a:r>
              <a:rPr lang="en-US" sz="2000" dirty="0"/>
              <a:t>caused </a:t>
            </a:r>
            <a:r>
              <a:rPr lang="en-US" sz="2000" dirty="0"/>
              <a:t>by vessel spasm</a:t>
            </a:r>
            <a:endParaRPr lang="en-US" sz="2000" dirty="0"/>
          </a:p>
          <a:p>
            <a:endParaRPr lang="en-US" sz="2000" dirty="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7743" y="3731569"/>
            <a:ext cx="4218432" cy="2944313"/>
          </a:xfrm>
          <a:prstGeom prst="rect">
            <a:avLst/>
          </a:prstGeom>
        </p:spPr>
      </p:pic>
    </p:spTree>
    <p:extLst>
      <p:ext uri="{BB962C8B-B14F-4D97-AF65-F5344CB8AC3E}">
        <p14:creationId xmlns:p14="http://schemas.microsoft.com/office/powerpoint/2010/main" val="12617546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96535" y="3367224"/>
            <a:ext cx="4466090" cy="3167808"/>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8351" y="805488"/>
            <a:ext cx="3758184" cy="3375577"/>
          </a:xfrm>
          <a:prstGeom prst="rect">
            <a:avLst/>
          </a:prstGeom>
        </p:spPr>
      </p:pic>
    </p:spTree>
    <p:extLst>
      <p:ext uri="{BB962C8B-B14F-4D97-AF65-F5344CB8AC3E}">
        <p14:creationId xmlns:p14="http://schemas.microsoft.com/office/powerpoint/2010/main" val="16069244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369513" y="704089"/>
            <a:ext cx="7468361" cy="946055"/>
          </a:xfrm>
          <a:prstGeom prst="rect">
            <a:avLst/>
          </a:prstGeom>
        </p:spPr>
      </p:pic>
      <p:pic>
        <p:nvPicPr>
          <p:cNvPr id="4" name="Content Placeholder 3"/>
          <p:cNvPicPr>
            <a:picLocks noGrp="1" noChangeAspect="1"/>
          </p:cNvPicPr>
          <p:nvPr>
            <p:ph idx="1"/>
          </p:nvPr>
        </p:nvPicPr>
        <p:blipFill>
          <a:blip r:embed="rId3"/>
          <a:stretch>
            <a:fillRect/>
          </a:stretch>
        </p:blipFill>
        <p:spPr>
          <a:xfrm>
            <a:off x="2369514" y="1650144"/>
            <a:ext cx="7468361" cy="4739197"/>
          </a:xfrm>
          <a:prstGeom prst="rect">
            <a:avLst/>
          </a:prstGeom>
        </p:spPr>
      </p:pic>
    </p:spTree>
    <p:extLst>
      <p:ext uri="{BB962C8B-B14F-4D97-AF65-F5344CB8AC3E}">
        <p14:creationId xmlns:p14="http://schemas.microsoft.com/office/powerpoint/2010/main" val="17400054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2038352" y="1869601"/>
            <a:ext cx="8096987" cy="3197855"/>
          </a:xfrm>
          <a:prstGeom prst="rect">
            <a:avLst/>
          </a:prstGeom>
        </p:spPr>
      </p:pic>
    </p:spTree>
    <p:extLst>
      <p:ext uri="{BB962C8B-B14F-4D97-AF65-F5344CB8AC3E}">
        <p14:creationId xmlns:p14="http://schemas.microsoft.com/office/powerpoint/2010/main" val="30016351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40750" y="2849880"/>
            <a:ext cx="4602945" cy="3744460"/>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489" y="268901"/>
            <a:ext cx="3985260" cy="3520525"/>
          </a:xfrm>
          <a:prstGeom prst="rect">
            <a:avLst/>
          </a:prstGeom>
        </p:spPr>
      </p:pic>
    </p:spTree>
    <p:extLst>
      <p:ext uri="{BB962C8B-B14F-4D97-AF65-F5344CB8AC3E}">
        <p14:creationId xmlns:p14="http://schemas.microsoft.com/office/powerpoint/2010/main" val="20799369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910" y="609600"/>
            <a:ext cx="4275650" cy="3880105"/>
          </a:xfrm>
          <a:prstGeom prst="rect">
            <a:avLst/>
          </a:prstGeom>
        </p:spPr>
      </p:pic>
      <p:pic>
        <p:nvPicPr>
          <p:cNvPr id="7"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22560" y="2674748"/>
            <a:ext cx="4262642" cy="3921125"/>
          </a:xfrm>
        </p:spPr>
      </p:pic>
    </p:spTree>
    <p:extLst>
      <p:ext uri="{BB962C8B-B14F-4D97-AF65-F5344CB8AC3E}">
        <p14:creationId xmlns:p14="http://schemas.microsoft.com/office/powerpoint/2010/main" val="10369219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0705" y="609600"/>
            <a:ext cx="5505978" cy="5050536"/>
          </a:xfrm>
        </p:spPr>
      </p:pic>
    </p:spTree>
    <p:extLst>
      <p:ext uri="{BB962C8B-B14F-4D97-AF65-F5344CB8AC3E}">
        <p14:creationId xmlns:p14="http://schemas.microsoft.com/office/powerpoint/2010/main" val="6120848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2132426" y="597464"/>
            <a:ext cx="7929618" cy="5867345"/>
          </a:xfrm>
          <a:prstGeom prst="rect">
            <a:avLst/>
          </a:prstGeom>
        </p:spPr>
      </p:pic>
    </p:spTree>
    <p:extLst>
      <p:ext uri="{BB962C8B-B14F-4D97-AF65-F5344CB8AC3E}">
        <p14:creationId xmlns:p14="http://schemas.microsoft.com/office/powerpoint/2010/main" val="18879202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8351" y="609600"/>
            <a:ext cx="8173760" cy="5297424"/>
          </a:xfrm>
        </p:spPr>
      </p:pic>
    </p:spTree>
    <p:extLst>
      <p:ext uri="{BB962C8B-B14F-4D97-AF65-F5344CB8AC3E}">
        <p14:creationId xmlns:p14="http://schemas.microsoft.com/office/powerpoint/2010/main" val="11310448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 included</a:t>
            </a:r>
            <a:endParaRPr lang="en-US" dirty="0"/>
          </a:p>
        </p:txBody>
      </p:sp>
      <p:sp>
        <p:nvSpPr>
          <p:cNvPr id="3" name="Content Placeholder 2"/>
          <p:cNvSpPr>
            <a:spLocks noGrp="1"/>
          </p:cNvSpPr>
          <p:nvPr>
            <p:ph idx="1"/>
          </p:nvPr>
        </p:nvSpPr>
        <p:spPr/>
        <p:txBody>
          <a:bodyPr/>
          <a:lstStyle/>
          <a:p>
            <a:r>
              <a:rPr lang="en-US" dirty="0" smtClean="0"/>
              <a:t>Physiologic assessment of coronary artery disease</a:t>
            </a:r>
          </a:p>
          <a:p>
            <a:pPr lvl="1"/>
            <a:r>
              <a:rPr lang="en-US" dirty="0" smtClean="0"/>
              <a:t>CFR</a:t>
            </a:r>
          </a:p>
          <a:p>
            <a:pPr lvl="1"/>
            <a:r>
              <a:rPr lang="en-US" dirty="0" smtClean="0"/>
              <a:t>FFR</a:t>
            </a:r>
          </a:p>
          <a:p>
            <a:pPr lvl="1"/>
            <a:r>
              <a:rPr lang="en-US" dirty="0" smtClean="0"/>
              <a:t>IFR</a:t>
            </a:r>
          </a:p>
          <a:p>
            <a:pPr lvl="1"/>
            <a:endParaRPr lang="en-US" dirty="0"/>
          </a:p>
          <a:p>
            <a:r>
              <a:rPr lang="en-US" dirty="0" smtClean="0"/>
              <a:t>Intracoronary imaging</a:t>
            </a:r>
          </a:p>
          <a:p>
            <a:pPr lvl="1"/>
            <a:r>
              <a:rPr lang="en-US" dirty="0" smtClean="0"/>
              <a:t>IVUS</a:t>
            </a:r>
          </a:p>
          <a:p>
            <a:pPr lvl="1"/>
            <a:r>
              <a:rPr lang="en-US" dirty="0" smtClean="0"/>
              <a:t>OCT</a:t>
            </a:r>
            <a:endParaRPr lang="en-US" dirty="0"/>
          </a:p>
        </p:txBody>
      </p:sp>
    </p:spTree>
    <p:extLst>
      <p:ext uri="{BB962C8B-B14F-4D97-AF65-F5344CB8AC3E}">
        <p14:creationId xmlns:p14="http://schemas.microsoft.com/office/powerpoint/2010/main" val="3612358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sz="2800" dirty="0"/>
              <a:t>2019</a:t>
            </a:r>
            <a:endParaRPr lang="en-US" dirty="0"/>
          </a:p>
        </p:txBody>
      </p:sp>
      <p:pic>
        <p:nvPicPr>
          <p:cNvPr id="5" name="Picture 4"/>
          <p:cNvPicPr>
            <a:picLocks noChangeAspect="1"/>
          </p:cNvPicPr>
          <p:nvPr/>
        </p:nvPicPr>
        <p:blipFill>
          <a:blip r:embed="rId2"/>
          <a:stretch>
            <a:fillRect/>
          </a:stretch>
        </p:blipFill>
        <p:spPr>
          <a:xfrm>
            <a:off x="1524001" y="2232300"/>
            <a:ext cx="9164131" cy="2513436"/>
          </a:xfrm>
          <a:prstGeom prst="rect">
            <a:avLst/>
          </a:prstGeom>
        </p:spPr>
      </p:pic>
    </p:spTree>
    <p:extLst>
      <p:ext uri="{BB962C8B-B14F-4D97-AF65-F5344CB8AC3E}">
        <p14:creationId xmlns:p14="http://schemas.microsoft.com/office/powerpoint/2010/main" val="33127302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IFR</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4717550" y="3536439"/>
            <a:ext cx="6286695" cy="2640524"/>
          </a:xfrm>
          <a:prstGeom prst="rect">
            <a:avLst/>
          </a:prstGeom>
        </p:spPr>
      </p:pic>
      <p:pic>
        <p:nvPicPr>
          <p:cNvPr id="5" name="Picture 4"/>
          <p:cNvPicPr>
            <a:picLocks noChangeAspect="1"/>
          </p:cNvPicPr>
          <p:nvPr/>
        </p:nvPicPr>
        <p:blipFill>
          <a:blip r:embed="rId3"/>
          <a:stretch>
            <a:fillRect/>
          </a:stretch>
        </p:blipFill>
        <p:spPr>
          <a:xfrm>
            <a:off x="911352" y="1742494"/>
            <a:ext cx="5299552" cy="1877076"/>
          </a:xfrm>
          <a:prstGeom prst="rect">
            <a:avLst/>
          </a:prstGeom>
        </p:spPr>
      </p:pic>
    </p:spTree>
    <p:extLst>
      <p:ext uri="{BB962C8B-B14F-4D97-AF65-F5344CB8AC3E}">
        <p14:creationId xmlns:p14="http://schemas.microsoft.com/office/powerpoint/2010/main" val="26351909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1926336" y="0"/>
            <a:ext cx="8220731" cy="6858000"/>
          </a:xfrm>
          <a:prstGeom prst="rect">
            <a:avLst/>
          </a:prstGeom>
        </p:spPr>
      </p:pic>
    </p:spTree>
    <p:extLst>
      <p:ext uri="{BB962C8B-B14F-4D97-AF65-F5344CB8AC3E}">
        <p14:creationId xmlns:p14="http://schemas.microsoft.com/office/powerpoint/2010/main" val="19730939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a:xfrm>
            <a:off x="2038351" y="301753"/>
            <a:ext cx="8130686" cy="5489449"/>
          </a:xfrm>
        </p:spPr>
        <p:txBody>
          <a:bodyPr/>
          <a:lstStyle/>
          <a:p>
            <a:r>
              <a:rPr lang="en-US" dirty="0"/>
              <a:t>W</a:t>
            </a:r>
            <a:r>
              <a:rPr lang="en-US" dirty="0" smtClean="0"/>
              <a:t>ave-free </a:t>
            </a:r>
            <a:r>
              <a:rPr lang="en-US" dirty="0"/>
              <a:t>period (WFP</a:t>
            </a:r>
            <a:r>
              <a:rPr lang="en-US" dirty="0" smtClean="0"/>
              <a:t>) occurs in diastole - </a:t>
            </a:r>
            <a:r>
              <a:rPr lang="en-US" dirty="0"/>
              <a:t>generation of new waves is </a:t>
            </a:r>
            <a:r>
              <a:rPr lang="en-US" dirty="0" smtClean="0"/>
              <a:t>absent </a:t>
            </a:r>
            <a:r>
              <a:rPr lang="en-US" dirty="0"/>
              <a:t>and </a:t>
            </a:r>
            <a:r>
              <a:rPr lang="en-US" dirty="0" smtClean="0"/>
              <a:t>competing waves </a:t>
            </a:r>
            <a:r>
              <a:rPr lang="en-US" dirty="0"/>
              <a:t>that affect coronary blood flow are quiescent</a:t>
            </a:r>
          </a:p>
        </p:txBody>
      </p:sp>
      <p:pic>
        <p:nvPicPr>
          <p:cNvPr id="6" name="Picture 5"/>
          <p:cNvPicPr>
            <a:picLocks noChangeAspect="1"/>
          </p:cNvPicPr>
          <p:nvPr/>
        </p:nvPicPr>
        <p:blipFill>
          <a:blip r:embed="rId2"/>
          <a:stretch>
            <a:fillRect/>
          </a:stretch>
        </p:blipFill>
        <p:spPr>
          <a:xfrm>
            <a:off x="1773175" y="1139680"/>
            <a:ext cx="8506154" cy="5224544"/>
          </a:xfrm>
          <a:prstGeom prst="rect">
            <a:avLst/>
          </a:prstGeom>
        </p:spPr>
      </p:pic>
    </p:spTree>
    <p:extLst>
      <p:ext uri="{BB962C8B-B14F-4D97-AF65-F5344CB8AC3E}">
        <p14:creationId xmlns:p14="http://schemas.microsoft.com/office/powerpoint/2010/main" val="20258079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normAutofit/>
          </a:bodyPr>
          <a:lstStyle/>
          <a:p>
            <a:r>
              <a:rPr lang="en-US" sz="1800" dirty="0"/>
              <a:t>D</a:t>
            </a:r>
            <a:r>
              <a:rPr lang="en-US" sz="1800" dirty="0"/>
              <a:t>efining </a:t>
            </a:r>
            <a:r>
              <a:rPr lang="en-US" sz="1800" dirty="0"/>
              <a:t>features of the </a:t>
            </a:r>
            <a:r>
              <a:rPr lang="en-US" sz="1800" dirty="0"/>
              <a:t>WFP</a:t>
            </a:r>
          </a:p>
          <a:p>
            <a:pPr lvl="1"/>
            <a:r>
              <a:rPr lang="en-US" sz="1650" dirty="0"/>
              <a:t>flow velocity </a:t>
            </a:r>
            <a:r>
              <a:rPr lang="en-US" sz="1650" dirty="0"/>
              <a:t>approximately </a:t>
            </a:r>
            <a:r>
              <a:rPr lang="en-US" sz="1650" dirty="0"/>
              <a:t>30</a:t>
            </a:r>
            <a:r>
              <a:rPr lang="en-US" sz="1650" dirty="0"/>
              <a:t>% higher </a:t>
            </a:r>
            <a:r>
              <a:rPr lang="en-US" sz="1650" dirty="0"/>
              <a:t>than whole-cycle resting flow </a:t>
            </a:r>
            <a:r>
              <a:rPr lang="en-US" sz="1650" dirty="0"/>
              <a:t>velocity</a:t>
            </a:r>
            <a:endParaRPr lang="en-US" sz="1650" dirty="0"/>
          </a:p>
          <a:p>
            <a:pPr lvl="1"/>
            <a:r>
              <a:rPr lang="en-US" sz="1650" dirty="0"/>
              <a:t>intracoronary </a:t>
            </a:r>
            <a:r>
              <a:rPr lang="en-US" sz="1650" dirty="0"/>
              <a:t>pressure and flow decline together </a:t>
            </a:r>
            <a:r>
              <a:rPr lang="en-US" sz="1650" dirty="0"/>
              <a:t>in </a:t>
            </a:r>
            <a:r>
              <a:rPr lang="en-US" sz="1800" dirty="0"/>
              <a:t>a </a:t>
            </a:r>
            <a:r>
              <a:rPr lang="en-US" sz="1800" dirty="0"/>
              <a:t>linear </a:t>
            </a:r>
            <a:r>
              <a:rPr lang="en-US" sz="1800" dirty="0"/>
              <a:t>fashion</a:t>
            </a:r>
          </a:p>
          <a:p>
            <a:pPr lvl="1"/>
            <a:r>
              <a:rPr lang="en-US" sz="1800" dirty="0" err="1"/>
              <a:t>microvascular</a:t>
            </a:r>
            <a:r>
              <a:rPr lang="en-US" sz="1800" dirty="0"/>
              <a:t> </a:t>
            </a:r>
            <a:r>
              <a:rPr lang="en-US" sz="1800" dirty="0"/>
              <a:t>resistance </a:t>
            </a:r>
            <a:r>
              <a:rPr lang="en-US" sz="1800" dirty="0"/>
              <a:t>significantly </a:t>
            </a:r>
            <a:r>
              <a:rPr lang="en-US" sz="1800" dirty="0"/>
              <a:t>more stable and lower than that over </a:t>
            </a:r>
            <a:r>
              <a:rPr lang="en-US" sz="1800" dirty="0"/>
              <a:t>the rest </a:t>
            </a:r>
            <a:r>
              <a:rPr lang="en-US" sz="1800" dirty="0"/>
              <a:t>of the cardiac </a:t>
            </a:r>
            <a:r>
              <a:rPr lang="en-US" sz="1800" dirty="0"/>
              <a:t>cycle</a:t>
            </a:r>
          </a:p>
          <a:p>
            <a:pPr lvl="1"/>
            <a:endParaRPr lang="en-US" sz="1800" dirty="0"/>
          </a:p>
        </p:txBody>
      </p:sp>
    </p:spTree>
    <p:extLst>
      <p:ext uri="{BB962C8B-B14F-4D97-AF65-F5344CB8AC3E}">
        <p14:creationId xmlns:p14="http://schemas.microsoft.com/office/powerpoint/2010/main" val="31218721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8351" y="609600"/>
            <a:ext cx="8130686" cy="5727276"/>
          </a:xfrm>
        </p:spPr>
      </p:pic>
    </p:spTree>
    <p:extLst>
      <p:ext uri="{BB962C8B-B14F-4D97-AF65-F5344CB8AC3E}">
        <p14:creationId xmlns:p14="http://schemas.microsoft.com/office/powerpoint/2010/main" val="21639361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sz="4800" dirty="0" smtClean="0"/>
              <a:t>				</a:t>
            </a:r>
          </a:p>
          <a:p>
            <a:pPr marL="0" indent="0">
              <a:buNone/>
            </a:pPr>
            <a:endParaRPr lang="en-US" sz="4800" dirty="0"/>
          </a:p>
          <a:p>
            <a:pPr marL="0" indent="0">
              <a:buNone/>
            </a:pPr>
            <a:r>
              <a:rPr lang="en-US" sz="4800" dirty="0" smtClean="0"/>
              <a:t>				IVUS &amp; OCT</a:t>
            </a:r>
            <a:endParaRPr lang="en-US" dirty="0"/>
          </a:p>
        </p:txBody>
      </p:sp>
    </p:spTree>
    <p:extLst>
      <p:ext uri="{BB962C8B-B14F-4D97-AF65-F5344CB8AC3E}">
        <p14:creationId xmlns:p14="http://schemas.microsoft.com/office/powerpoint/2010/main" val="10771553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IVUS: Basic </a:t>
            </a:r>
            <a:r>
              <a:rPr lang="en-US" dirty="0" smtClean="0"/>
              <a:t>principles</a:t>
            </a:r>
            <a:endParaRPr lang="en-US" dirty="0"/>
          </a:p>
        </p:txBody>
      </p:sp>
      <p:sp>
        <p:nvSpPr>
          <p:cNvPr id="3" name="Content Placeholder 2"/>
          <p:cNvSpPr>
            <a:spLocks noGrp="1"/>
          </p:cNvSpPr>
          <p:nvPr>
            <p:ph idx="1"/>
          </p:nvPr>
        </p:nvSpPr>
        <p:spPr/>
        <p:txBody>
          <a:bodyPr>
            <a:normAutofit lnSpcReduction="10000"/>
          </a:bodyPr>
          <a:lstStyle/>
          <a:p>
            <a:r>
              <a:rPr lang="en-US" dirty="0"/>
              <a:t>R</a:t>
            </a:r>
            <a:r>
              <a:rPr lang="en-US" dirty="0" smtClean="0"/>
              <a:t>eflected </a:t>
            </a:r>
            <a:r>
              <a:rPr lang="en-US" dirty="0"/>
              <a:t>sound waves to visualize the </a:t>
            </a:r>
            <a:r>
              <a:rPr lang="en-US" dirty="0" smtClean="0"/>
              <a:t>vessel wall </a:t>
            </a:r>
            <a:r>
              <a:rPr lang="en-US" dirty="0"/>
              <a:t>in a two-dimensional, tomographic format, analogous to a </a:t>
            </a:r>
            <a:r>
              <a:rPr lang="en-US" dirty="0" smtClean="0"/>
              <a:t>histologic cross section</a:t>
            </a:r>
          </a:p>
          <a:p>
            <a:r>
              <a:rPr lang="en-US" dirty="0" smtClean="0"/>
              <a:t>Significantly </a:t>
            </a:r>
            <a:r>
              <a:rPr lang="en-US" dirty="0"/>
              <a:t>higher </a:t>
            </a:r>
            <a:r>
              <a:rPr lang="en-US" dirty="0" smtClean="0"/>
              <a:t>frequencies than </a:t>
            </a:r>
            <a:r>
              <a:rPr lang="en-US" dirty="0"/>
              <a:t>noninvasive </a:t>
            </a:r>
            <a:r>
              <a:rPr lang="en-US" dirty="0" smtClean="0"/>
              <a:t>echocardiography (</a:t>
            </a:r>
            <a:r>
              <a:rPr lang="en-US" dirty="0"/>
              <a:t>20 to </a:t>
            </a:r>
            <a:r>
              <a:rPr lang="en-US" dirty="0" smtClean="0"/>
              <a:t>45MHz)</a:t>
            </a:r>
          </a:p>
          <a:p>
            <a:r>
              <a:rPr lang="en-US" dirty="0"/>
              <a:t>Theoretical lower limits of resolution (calculated as half the wavelength) of 31 and 19 </a:t>
            </a:r>
            <a:r>
              <a:rPr lang="en-US" dirty="0" err="1"/>
              <a:t>μm</a:t>
            </a:r>
            <a:r>
              <a:rPr lang="en-US" dirty="0"/>
              <a:t>, </a:t>
            </a:r>
            <a:r>
              <a:rPr lang="en-US" dirty="0" smtClean="0"/>
              <a:t>respectively</a:t>
            </a:r>
          </a:p>
          <a:p>
            <a:r>
              <a:rPr lang="en-US" dirty="0" smtClean="0"/>
              <a:t>In </a:t>
            </a:r>
            <a:r>
              <a:rPr lang="en-US" dirty="0"/>
              <a:t>practice</a:t>
            </a:r>
            <a:r>
              <a:rPr lang="en-US" dirty="0" smtClean="0"/>
              <a:t>, radial resolution </a:t>
            </a:r>
            <a:r>
              <a:rPr lang="en-US" dirty="0"/>
              <a:t>at least two to five times poorer (i.e., 80 to 150 </a:t>
            </a:r>
            <a:r>
              <a:rPr lang="en-US" dirty="0" err="1" smtClean="0"/>
              <a:t>μm</a:t>
            </a:r>
            <a:r>
              <a:rPr lang="en-US" dirty="0" smtClean="0"/>
              <a:t>)</a:t>
            </a:r>
            <a:r>
              <a:rPr lang="en-US" dirty="0"/>
              <a:t> </a:t>
            </a:r>
            <a:r>
              <a:rPr lang="en-US" dirty="0" smtClean="0"/>
              <a:t>- Determined </a:t>
            </a:r>
            <a:r>
              <a:rPr lang="en-US" dirty="0"/>
              <a:t>by </a:t>
            </a:r>
            <a:endParaRPr lang="en-US" dirty="0" smtClean="0"/>
          </a:p>
          <a:p>
            <a:pPr lvl="1"/>
            <a:r>
              <a:rPr lang="en-US" dirty="0" smtClean="0"/>
              <a:t>Length </a:t>
            </a:r>
            <a:r>
              <a:rPr lang="en-US" dirty="0"/>
              <a:t>of the emitted </a:t>
            </a:r>
            <a:r>
              <a:rPr lang="en-US" dirty="0" smtClean="0"/>
              <a:t>pulse</a:t>
            </a:r>
          </a:p>
          <a:p>
            <a:pPr lvl="1"/>
            <a:r>
              <a:rPr lang="en-US" dirty="0"/>
              <a:t>P</a:t>
            </a:r>
            <a:r>
              <a:rPr lang="en-US" dirty="0" smtClean="0"/>
              <a:t>osition of the </a:t>
            </a:r>
            <a:r>
              <a:rPr lang="en-US" dirty="0"/>
              <a:t>imaged structures relative to the transducer</a:t>
            </a:r>
          </a:p>
          <a:p>
            <a:endParaRPr lang="en-US" dirty="0"/>
          </a:p>
        </p:txBody>
      </p:sp>
    </p:spTree>
    <p:extLst>
      <p:ext uri="{BB962C8B-B14F-4D97-AF65-F5344CB8AC3E}">
        <p14:creationId xmlns:p14="http://schemas.microsoft.com/office/powerpoint/2010/main" val="4208987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Systems</a:t>
            </a:r>
            <a:endParaRPr lang="en-US" dirty="0"/>
          </a:p>
        </p:txBody>
      </p:sp>
      <p:sp>
        <p:nvSpPr>
          <p:cNvPr id="3" name="Content Placeholder 2"/>
          <p:cNvSpPr>
            <a:spLocks noGrp="1"/>
          </p:cNvSpPr>
          <p:nvPr>
            <p:ph idx="1"/>
          </p:nvPr>
        </p:nvSpPr>
        <p:spPr/>
        <p:txBody>
          <a:bodyPr/>
          <a:lstStyle/>
          <a:p>
            <a:r>
              <a:rPr lang="en-US" dirty="0" smtClean="0"/>
              <a:t>US</a:t>
            </a:r>
          </a:p>
          <a:p>
            <a:pPr lvl="1"/>
            <a:r>
              <a:rPr lang="en-US" dirty="0" smtClean="0"/>
              <a:t>Boston scientific (</a:t>
            </a:r>
            <a:r>
              <a:rPr lang="en-US" dirty="0" err="1" smtClean="0"/>
              <a:t>iLab</a:t>
            </a:r>
            <a:r>
              <a:rPr lang="en-US" dirty="0" smtClean="0"/>
              <a:t>, Polaris)</a:t>
            </a:r>
          </a:p>
          <a:p>
            <a:pPr lvl="1"/>
            <a:r>
              <a:rPr lang="en-US" dirty="0" smtClean="0"/>
              <a:t>Volcano (s5,s5i)</a:t>
            </a:r>
          </a:p>
          <a:p>
            <a:r>
              <a:rPr lang="en-US" dirty="0" smtClean="0"/>
              <a:t>Japan</a:t>
            </a:r>
          </a:p>
          <a:p>
            <a:pPr lvl="1"/>
            <a:r>
              <a:rPr lang="en-US" dirty="0" smtClean="0"/>
              <a:t>Terumo</a:t>
            </a:r>
            <a:endParaRPr lang="en-US" dirty="0"/>
          </a:p>
        </p:txBody>
      </p:sp>
    </p:spTree>
    <p:extLst>
      <p:ext uri="{BB962C8B-B14F-4D97-AF65-F5344CB8AC3E}">
        <p14:creationId xmlns:p14="http://schemas.microsoft.com/office/powerpoint/2010/main" val="18982541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Catheter designs</a:t>
            </a:r>
            <a:endParaRPr lang="en-US" dirty="0"/>
          </a:p>
        </p:txBody>
      </p:sp>
      <p:sp>
        <p:nvSpPr>
          <p:cNvPr id="3" name="Content Placeholder 2"/>
          <p:cNvSpPr>
            <a:spLocks noGrp="1"/>
          </p:cNvSpPr>
          <p:nvPr>
            <p:ph idx="1"/>
          </p:nvPr>
        </p:nvSpPr>
        <p:spPr/>
        <p:txBody>
          <a:bodyPr/>
          <a:lstStyle/>
          <a:p>
            <a:pPr marL="0" indent="0">
              <a:buNone/>
            </a:pPr>
            <a:r>
              <a:rPr lang="en-US" b="1" dirty="0" smtClean="0"/>
              <a:t>Solid-State </a:t>
            </a:r>
            <a:r>
              <a:rPr lang="en-US" b="1" dirty="0"/>
              <a:t>Dynamic Aperture </a:t>
            </a:r>
            <a:r>
              <a:rPr lang="en-US" b="1" dirty="0" smtClean="0"/>
              <a:t>System</a:t>
            </a:r>
          </a:p>
          <a:p>
            <a:r>
              <a:rPr lang="en-US" dirty="0"/>
              <a:t>I</a:t>
            </a:r>
            <a:r>
              <a:rPr lang="en-US" dirty="0" smtClean="0"/>
              <a:t>ndividual </a:t>
            </a:r>
            <a:r>
              <a:rPr lang="en-US" dirty="0"/>
              <a:t>elements of a </a:t>
            </a:r>
            <a:r>
              <a:rPr lang="en-US" dirty="0" smtClean="0"/>
              <a:t>circumferential array </a:t>
            </a:r>
            <a:r>
              <a:rPr lang="en-US" dirty="0"/>
              <a:t>of transducer </a:t>
            </a:r>
            <a:r>
              <a:rPr lang="en-US" dirty="0" smtClean="0"/>
              <a:t>elements at catheter tip- activated </a:t>
            </a:r>
            <a:r>
              <a:rPr lang="en-US" dirty="0"/>
              <a:t>with different time delays to create an ultrasound </a:t>
            </a:r>
            <a:r>
              <a:rPr lang="en-US" dirty="0" smtClean="0"/>
              <a:t>beam that </a:t>
            </a:r>
            <a:r>
              <a:rPr lang="en-US" dirty="0"/>
              <a:t>sweeps the circumference of the </a:t>
            </a:r>
            <a:r>
              <a:rPr lang="en-US" dirty="0" smtClean="0"/>
              <a:t>vessel</a:t>
            </a:r>
          </a:p>
          <a:p>
            <a:r>
              <a:rPr lang="en-US" dirty="0"/>
              <a:t>M</a:t>
            </a:r>
            <a:r>
              <a:rPr lang="en-US" dirty="0" smtClean="0"/>
              <a:t>iniaturized </a:t>
            </a:r>
            <a:r>
              <a:rPr lang="en-US" dirty="0"/>
              <a:t>integrated circuits in the catheter </a:t>
            </a:r>
            <a:r>
              <a:rPr lang="en-US" dirty="0" smtClean="0"/>
              <a:t>tip control </a:t>
            </a:r>
            <a:r>
              <a:rPr lang="en-US" dirty="0"/>
              <a:t>timing and integration of the transducer </a:t>
            </a:r>
            <a:r>
              <a:rPr lang="en-US" dirty="0" smtClean="0"/>
              <a:t>activation</a:t>
            </a:r>
          </a:p>
          <a:p>
            <a:r>
              <a:rPr lang="en-US" dirty="0"/>
              <a:t>A</a:t>
            </a:r>
            <a:r>
              <a:rPr lang="en-US" dirty="0" smtClean="0"/>
              <a:t>bility </a:t>
            </a:r>
            <a:r>
              <a:rPr lang="en-US" dirty="0"/>
              <a:t>to manipulate the beam </a:t>
            </a:r>
            <a:r>
              <a:rPr lang="en-US" dirty="0" smtClean="0"/>
              <a:t>electronically—ability </a:t>
            </a:r>
            <a:r>
              <a:rPr lang="en-US" dirty="0"/>
              <a:t>to focus at different depths</a:t>
            </a:r>
          </a:p>
        </p:txBody>
      </p:sp>
    </p:spTree>
    <p:extLst>
      <p:ext uri="{BB962C8B-B14F-4D97-AF65-F5344CB8AC3E}">
        <p14:creationId xmlns:p14="http://schemas.microsoft.com/office/powerpoint/2010/main" val="27594098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optimization?</a:t>
            </a:r>
            <a:endParaRPr lang="en-US" dirty="0"/>
          </a:p>
        </p:txBody>
      </p:sp>
      <p:sp>
        <p:nvSpPr>
          <p:cNvPr id="3" name="Content Placeholder 2"/>
          <p:cNvSpPr>
            <a:spLocks noGrp="1"/>
          </p:cNvSpPr>
          <p:nvPr>
            <p:ph idx="1"/>
          </p:nvPr>
        </p:nvSpPr>
        <p:spPr/>
        <p:txBody>
          <a:bodyPr>
            <a:normAutofit/>
          </a:bodyPr>
          <a:lstStyle/>
          <a:p>
            <a:r>
              <a:rPr lang="en-US" dirty="0" smtClean="0"/>
              <a:t>Angiography – 2D images</a:t>
            </a:r>
          </a:p>
          <a:p>
            <a:endParaRPr lang="en-US" dirty="0" smtClean="0"/>
          </a:p>
          <a:p>
            <a:pPr lvl="1"/>
            <a:r>
              <a:rPr lang="en-US" dirty="0" smtClean="0"/>
              <a:t>Angulations</a:t>
            </a:r>
          </a:p>
          <a:p>
            <a:pPr lvl="1"/>
            <a:r>
              <a:rPr lang="en-US" dirty="0" smtClean="0"/>
              <a:t>Artifacts: Contrast </a:t>
            </a:r>
            <a:r>
              <a:rPr lang="en-US" dirty="0"/>
              <a:t>streaming, branch overlap, </a:t>
            </a:r>
            <a:endParaRPr lang="en-US" dirty="0" smtClean="0"/>
          </a:p>
          <a:p>
            <a:pPr marL="457200" lvl="1" indent="0">
              <a:buNone/>
            </a:pPr>
            <a:r>
              <a:rPr lang="en-US" dirty="0"/>
              <a:t>	</a:t>
            </a:r>
            <a:r>
              <a:rPr lang="en-US" dirty="0" smtClean="0"/>
              <a:t>vessel foreshortening</a:t>
            </a:r>
            <a:r>
              <a:rPr lang="en-US" dirty="0"/>
              <a:t>, </a:t>
            </a:r>
            <a:r>
              <a:rPr lang="en-US" dirty="0" smtClean="0"/>
              <a:t>calcifications, </a:t>
            </a:r>
          </a:p>
          <a:p>
            <a:pPr marL="457200" lvl="1" indent="0">
              <a:buNone/>
            </a:pPr>
            <a:r>
              <a:rPr lang="en-US" dirty="0"/>
              <a:t>	</a:t>
            </a:r>
            <a:r>
              <a:rPr lang="en-US" dirty="0" smtClean="0"/>
              <a:t>bifurcation origins</a:t>
            </a:r>
          </a:p>
          <a:p>
            <a:pPr lvl="1"/>
            <a:r>
              <a:rPr lang="en-US" dirty="0" smtClean="0"/>
              <a:t>Significance of intermediate lesions</a:t>
            </a:r>
          </a:p>
          <a:p>
            <a:pPr lvl="1"/>
            <a:r>
              <a:rPr lang="en-US" dirty="0" smtClean="0"/>
              <a:t>Significant lesions in diffusely diseased vessels</a:t>
            </a:r>
          </a:p>
          <a:p>
            <a:pPr lvl="1"/>
            <a:r>
              <a:rPr lang="en-US" dirty="0" smtClean="0"/>
              <a:t>Determination of Optimal stent deployment</a:t>
            </a:r>
          </a:p>
          <a:p>
            <a:pPr lvl="1"/>
            <a:r>
              <a:rPr lang="en-US" dirty="0" smtClean="0"/>
              <a:t>Complications of stenting</a:t>
            </a:r>
          </a:p>
          <a:p>
            <a:pPr lvl="1"/>
            <a:endParaRPr lang="en-US" dirty="0" smtClean="0"/>
          </a:p>
          <a:p>
            <a:pPr lvl="1"/>
            <a:endParaRPr lang="en-US" dirty="0"/>
          </a:p>
        </p:txBody>
      </p:sp>
      <p:pic>
        <p:nvPicPr>
          <p:cNvPr id="4" name="Content Placeholder 3"/>
          <p:cNvPicPr>
            <a:picLocks noChangeAspect="1"/>
          </p:cNvPicPr>
          <p:nvPr/>
        </p:nvPicPr>
        <p:blipFill>
          <a:blip r:embed="rId2"/>
          <a:stretch>
            <a:fillRect/>
          </a:stretch>
        </p:blipFill>
        <p:spPr>
          <a:xfrm>
            <a:off x="7770287" y="335582"/>
            <a:ext cx="4100737" cy="4110535"/>
          </a:xfrm>
          <a:prstGeom prst="rect">
            <a:avLst/>
          </a:prstGeom>
        </p:spPr>
      </p:pic>
      <p:sp>
        <p:nvSpPr>
          <p:cNvPr id="5" name="Freeform 4"/>
          <p:cNvSpPr/>
          <p:nvPr/>
        </p:nvSpPr>
        <p:spPr>
          <a:xfrm>
            <a:off x="8170182" y="4958430"/>
            <a:ext cx="932688" cy="1380744"/>
          </a:xfrm>
          <a:custGeom>
            <a:avLst/>
            <a:gdLst>
              <a:gd name="connsiteX0" fmla="*/ 0 w 932688"/>
              <a:gd name="connsiteY0" fmla="*/ 0 h 1380744"/>
              <a:gd name="connsiteX1" fmla="*/ 45720 w 932688"/>
              <a:gd name="connsiteY1" fmla="*/ 137160 h 1380744"/>
              <a:gd name="connsiteX2" fmla="*/ 64008 w 932688"/>
              <a:gd name="connsiteY2" fmla="*/ 192024 h 1380744"/>
              <a:gd name="connsiteX3" fmla="*/ 64008 w 932688"/>
              <a:gd name="connsiteY3" fmla="*/ 576072 h 1380744"/>
              <a:gd name="connsiteX4" fmla="*/ 73152 w 932688"/>
              <a:gd name="connsiteY4" fmla="*/ 621792 h 1380744"/>
              <a:gd name="connsiteX5" fmla="*/ 100584 w 932688"/>
              <a:gd name="connsiteY5" fmla="*/ 667512 h 1380744"/>
              <a:gd name="connsiteX6" fmla="*/ 265176 w 932688"/>
              <a:gd name="connsiteY6" fmla="*/ 877824 h 1380744"/>
              <a:gd name="connsiteX7" fmla="*/ 283464 w 932688"/>
              <a:gd name="connsiteY7" fmla="*/ 905256 h 1380744"/>
              <a:gd name="connsiteX8" fmla="*/ 402336 w 932688"/>
              <a:gd name="connsiteY8" fmla="*/ 1024128 h 1380744"/>
              <a:gd name="connsiteX9" fmla="*/ 402336 w 932688"/>
              <a:gd name="connsiteY9" fmla="*/ 1024128 h 1380744"/>
              <a:gd name="connsiteX10" fmla="*/ 475488 w 932688"/>
              <a:gd name="connsiteY10" fmla="*/ 1078992 h 1380744"/>
              <a:gd name="connsiteX11" fmla="*/ 557784 w 932688"/>
              <a:gd name="connsiteY11" fmla="*/ 1152144 h 1380744"/>
              <a:gd name="connsiteX12" fmla="*/ 649224 w 932688"/>
              <a:gd name="connsiteY12" fmla="*/ 1207008 h 1380744"/>
              <a:gd name="connsiteX13" fmla="*/ 676656 w 932688"/>
              <a:gd name="connsiteY13" fmla="*/ 1225296 h 1380744"/>
              <a:gd name="connsiteX14" fmla="*/ 731520 w 932688"/>
              <a:gd name="connsiteY14" fmla="*/ 1243584 h 1380744"/>
              <a:gd name="connsiteX15" fmla="*/ 758952 w 932688"/>
              <a:gd name="connsiteY15" fmla="*/ 1261872 h 1380744"/>
              <a:gd name="connsiteX16" fmla="*/ 822960 w 932688"/>
              <a:gd name="connsiteY16" fmla="*/ 1289304 h 1380744"/>
              <a:gd name="connsiteX17" fmla="*/ 886968 w 932688"/>
              <a:gd name="connsiteY17" fmla="*/ 1335024 h 1380744"/>
              <a:gd name="connsiteX18" fmla="*/ 932688 w 932688"/>
              <a:gd name="connsiteY18" fmla="*/ 1380744 h 1380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2688" h="1380744">
                <a:moveTo>
                  <a:pt x="0" y="0"/>
                </a:moveTo>
                <a:cubicBezTo>
                  <a:pt x="47085" y="94170"/>
                  <a:pt x="13258" y="15427"/>
                  <a:pt x="45720" y="137160"/>
                </a:cubicBezTo>
                <a:cubicBezTo>
                  <a:pt x="50687" y="155786"/>
                  <a:pt x="64008" y="192024"/>
                  <a:pt x="64008" y="192024"/>
                </a:cubicBezTo>
                <a:cubicBezTo>
                  <a:pt x="52181" y="381262"/>
                  <a:pt x="49312" y="348285"/>
                  <a:pt x="64008" y="576072"/>
                </a:cubicBezTo>
                <a:cubicBezTo>
                  <a:pt x="65009" y="591582"/>
                  <a:pt x="67380" y="607362"/>
                  <a:pt x="73152" y="621792"/>
                </a:cubicBezTo>
                <a:cubicBezTo>
                  <a:pt x="79753" y="638294"/>
                  <a:pt x="90898" y="652611"/>
                  <a:pt x="100584" y="667512"/>
                </a:cubicBezTo>
                <a:cubicBezTo>
                  <a:pt x="242158" y="885319"/>
                  <a:pt x="133711" y="733212"/>
                  <a:pt x="265176" y="877824"/>
                </a:cubicBezTo>
                <a:cubicBezTo>
                  <a:pt x="272568" y="885956"/>
                  <a:pt x="275948" y="897239"/>
                  <a:pt x="283464" y="905256"/>
                </a:cubicBezTo>
                <a:cubicBezTo>
                  <a:pt x="321790" y="946137"/>
                  <a:pt x="362712" y="984504"/>
                  <a:pt x="402336" y="1024128"/>
                </a:cubicBezTo>
                <a:lnTo>
                  <a:pt x="402336" y="1024128"/>
                </a:lnTo>
                <a:cubicBezTo>
                  <a:pt x="426720" y="1042416"/>
                  <a:pt x="451960" y="1059616"/>
                  <a:pt x="475488" y="1078992"/>
                </a:cubicBezTo>
                <a:cubicBezTo>
                  <a:pt x="503820" y="1102324"/>
                  <a:pt x="529588" y="1128647"/>
                  <a:pt x="557784" y="1152144"/>
                </a:cubicBezTo>
                <a:cubicBezTo>
                  <a:pt x="575491" y="1166900"/>
                  <a:pt x="643139" y="1203357"/>
                  <a:pt x="649224" y="1207008"/>
                </a:cubicBezTo>
                <a:cubicBezTo>
                  <a:pt x="658648" y="1212662"/>
                  <a:pt x="666613" y="1220833"/>
                  <a:pt x="676656" y="1225296"/>
                </a:cubicBezTo>
                <a:cubicBezTo>
                  <a:pt x="694272" y="1233125"/>
                  <a:pt x="713904" y="1235755"/>
                  <a:pt x="731520" y="1243584"/>
                </a:cubicBezTo>
                <a:cubicBezTo>
                  <a:pt x="741563" y="1248047"/>
                  <a:pt x="749122" y="1256957"/>
                  <a:pt x="758952" y="1261872"/>
                </a:cubicBezTo>
                <a:cubicBezTo>
                  <a:pt x="779714" y="1272253"/>
                  <a:pt x="802806" y="1277787"/>
                  <a:pt x="822960" y="1289304"/>
                </a:cubicBezTo>
                <a:cubicBezTo>
                  <a:pt x="845725" y="1302313"/>
                  <a:pt x="866825" y="1318238"/>
                  <a:pt x="886968" y="1335024"/>
                </a:cubicBezTo>
                <a:cubicBezTo>
                  <a:pt x="903525" y="1348822"/>
                  <a:pt x="932688" y="1380744"/>
                  <a:pt x="932688" y="1380744"/>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9409176" y="4705237"/>
            <a:ext cx="118907" cy="212134"/>
          </a:xfrm>
          <a:custGeom>
            <a:avLst/>
            <a:gdLst>
              <a:gd name="connsiteX0" fmla="*/ 0 w 118907"/>
              <a:gd name="connsiteY0" fmla="*/ 0 h 212134"/>
              <a:gd name="connsiteX1" fmla="*/ 27432 w 118907"/>
              <a:gd name="connsiteY1" fmla="*/ 82296 h 212134"/>
              <a:gd name="connsiteX2" fmla="*/ 36576 w 118907"/>
              <a:gd name="connsiteY2" fmla="*/ 109728 h 212134"/>
              <a:gd name="connsiteX3" fmla="*/ 64008 w 118907"/>
              <a:gd name="connsiteY3" fmla="*/ 128016 h 212134"/>
              <a:gd name="connsiteX4" fmla="*/ 100584 w 118907"/>
              <a:gd name="connsiteY4" fmla="*/ 182880 h 212134"/>
              <a:gd name="connsiteX5" fmla="*/ 118872 w 118907"/>
              <a:gd name="connsiteY5" fmla="*/ 201168 h 21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07" h="212134">
                <a:moveTo>
                  <a:pt x="0" y="0"/>
                </a:moveTo>
                <a:cubicBezTo>
                  <a:pt x="16976" y="101856"/>
                  <a:pt x="-4712" y="18008"/>
                  <a:pt x="27432" y="82296"/>
                </a:cubicBezTo>
                <a:cubicBezTo>
                  <a:pt x="31743" y="90917"/>
                  <a:pt x="30555" y="102202"/>
                  <a:pt x="36576" y="109728"/>
                </a:cubicBezTo>
                <a:cubicBezTo>
                  <a:pt x="43441" y="118310"/>
                  <a:pt x="54864" y="121920"/>
                  <a:pt x="64008" y="128016"/>
                </a:cubicBezTo>
                <a:lnTo>
                  <a:pt x="100584" y="182880"/>
                </a:lnTo>
                <a:cubicBezTo>
                  <a:pt x="120563" y="212848"/>
                  <a:pt x="118872" y="221302"/>
                  <a:pt x="118872" y="201168"/>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9610344" y="5065776"/>
            <a:ext cx="210312" cy="1435608"/>
          </a:xfrm>
          <a:custGeom>
            <a:avLst/>
            <a:gdLst>
              <a:gd name="connsiteX0" fmla="*/ 0 w 210312"/>
              <a:gd name="connsiteY0" fmla="*/ 0 h 1435608"/>
              <a:gd name="connsiteX1" fmla="*/ 9144 w 210312"/>
              <a:gd name="connsiteY1" fmla="*/ 45720 h 1435608"/>
              <a:gd name="connsiteX2" fmla="*/ 45720 w 210312"/>
              <a:gd name="connsiteY2" fmla="*/ 100584 h 1435608"/>
              <a:gd name="connsiteX3" fmla="*/ 73152 w 210312"/>
              <a:gd name="connsiteY3" fmla="*/ 155448 h 1435608"/>
              <a:gd name="connsiteX4" fmla="*/ 82296 w 210312"/>
              <a:gd name="connsiteY4" fmla="*/ 182880 h 1435608"/>
              <a:gd name="connsiteX5" fmla="*/ 100584 w 210312"/>
              <a:gd name="connsiteY5" fmla="*/ 210312 h 1435608"/>
              <a:gd name="connsiteX6" fmla="*/ 109728 w 210312"/>
              <a:gd name="connsiteY6" fmla="*/ 237744 h 1435608"/>
              <a:gd name="connsiteX7" fmla="*/ 128016 w 210312"/>
              <a:gd name="connsiteY7" fmla="*/ 274320 h 1435608"/>
              <a:gd name="connsiteX8" fmla="*/ 137160 w 210312"/>
              <a:gd name="connsiteY8" fmla="*/ 320040 h 1435608"/>
              <a:gd name="connsiteX9" fmla="*/ 155448 w 210312"/>
              <a:gd name="connsiteY9" fmla="*/ 347472 h 1435608"/>
              <a:gd name="connsiteX10" fmla="*/ 164592 w 210312"/>
              <a:gd name="connsiteY10" fmla="*/ 402336 h 1435608"/>
              <a:gd name="connsiteX11" fmla="*/ 182880 w 210312"/>
              <a:gd name="connsiteY11" fmla="*/ 457200 h 1435608"/>
              <a:gd name="connsiteX12" fmla="*/ 192024 w 210312"/>
              <a:gd name="connsiteY12" fmla="*/ 521208 h 1435608"/>
              <a:gd name="connsiteX13" fmla="*/ 201168 w 210312"/>
              <a:gd name="connsiteY13" fmla="*/ 548640 h 1435608"/>
              <a:gd name="connsiteX14" fmla="*/ 210312 w 210312"/>
              <a:gd name="connsiteY14" fmla="*/ 612648 h 1435608"/>
              <a:gd name="connsiteX15" fmla="*/ 201168 w 210312"/>
              <a:gd name="connsiteY15" fmla="*/ 932688 h 1435608"/>
              <a:gd name="connsiteX16" fmla="*/ 192024 w 210312"/>
              <a:gd name="connsiteY16" fmla="*/ 969264 h 1435608"/>
              <a:gd name="connsiteX17" fmla="*/ 182880 w 210312"/>
              <a:gd name="connsiteY17" fmla="*/ 1014984 h 1435608"/>
              <a:gd name="connsiteX18" fmla="*/ 173736 w 210312"/>
              <a:gd name="connsiteY18" fmla="*/ 1435608 h 143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0312" h="1435608">
                <a:moveTo>
                  <a:pt x="0" y="0"/>
                </a:moveTo>
                <a:cubicBezTo>
                  <a:pt x="3048" y="15240"/>
                  <a:pt x="2713" y="31571"/>
                  <a:pt x="9144" y="45720"/>
                </a:cubicBezTo>
                <a:cubicBezTo>
                  <a:pt x="18239" y="65729"/>
                  <a:pt x="38769" y="79732"/>
                  <a:pt x="45720" y="100584"/>
                </a:cubicBezTo>
                <a:cubicBezTo>
                  <a:pt x="68704" y="169535"/>
                  <a:pt x="37700" y="84544"/>
                  <a:pt x="73152" y="155448"/>
                </a:cubicBezTo>
                <a:cubicBezTo>
                  <a:pt x="77463" y="164069"/>
                  <a:pt x="77985" y="174259"/>
                  <a:pt x="82296" y="182880"/>
                </a:cubicBezTo>
                <a:cubicBezTo>
                  <a:pt x="87211" y="192710"/>
                  <a:pt x="95669" y="200482"/>
                  <a:pt x="100584" y="210312"/>
                </a:cubicBezTo>
                <a:cubicBezTo>
                  <a:pt x="104895" y="218933"/>
                  <a:pt x="105931" y="228885"/>
                  <a:pt x="109728" y="237744"/>
                </a:cubicBezTo>
                <a:cubicBezTo>
                  <a:pt x="115098" y="250273"/>
                  <a:pt x="121920" y="262128"/>
                  <a:pt x="128016" y="274320"/>
                </a:cubicBezTo>
                <a:cubicBezTo>
                  <a:pt x="131064" y="289560"/>
                  <a:pt x="131703" y="305488"/>
                  <a:pt x="137160" y="320040"/>
                </a:cubicBezTo>
                <a:cubicBezTo>
                  <a:pt x="141019" y="330330"/>
                  <a:pt x="151973" y="337046"/>
                  <a:pt x="155448" y="347472"/>
                </a:cubicBezTo>
                <a:cubicBezTo>
                  <a:pt x="161311" y="365061"/>
                  <a:pt x="160095" y="384349"/>
                  <a:pt x="164592" y="402336"/>
                </a:cubicBezTo>
                <a:cubicBezTo>
                  <a:pt x="169267" y="421038"/>
                  <a:pt x="182880" y="457200"/>
                  <a:pt x="182880" y="457200"/>
                </a:cubicBezTo>
                <a:cubicBezTo>
                  <a:pt x="185928" y="478536"/>
                  <a:pt x="187797" y="500074"/>
                  <a:pt x="192024" y="521208"/>
                </a:cubicBezTo>
                <a:cubicBezTo>
                  <a:pt x="193914" y="530659"/>
                  <a:pt x="199278" y="539189"/>
                  <a:pt x="201168" y="548640"/>
                </a:cubicBezTo>
                <a:cubicBezTo>
                  <a:pt x="205395" y="569774"/>
                  <a:pt x="207264" y="591312"/>
                  <a:pt x="210312" y="612648"/>
                </a:cubicBezTo>
                <a:cubicBezTo>
                  <a:pt x="207264" y="719328"/>
                  <a:pt x="206634" y="826105"/>
                  <a:pt x="201168" y="932688"/>
                </a:cubicBezTo>
                <a:cubicBezTo>
                  <a:pt x="200524" y="945239"/>
                  <a:pt x="194750" y="956996"/>
                  <a:pt x="192024" y="969264"/>
                </a:cubicBezTo>
                <a:cubicBezTo>
                  <a:pt x="188653" y="984436"/>
                  <a:pt x="185928" y="999744"/>
                  <a:pt x="182880" y="1014984"/>
                </a:cubicBezTo>
                <a:cubicBezTo>
                  <a:pt x="169411" y="1270902"/>
                  <a:pt x="173736" y="1130728"/>
                  <a:pt x="173736" y="1435608"/>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a:endCxn id="7" idx="0"/>
          </p:cNvCxnSpPr>
          <p:nvPr/>
        </p:nvCxnSpPr>
        <p:spPr>
          <a:xfrm>
            <a:off x="9528083" y="4930839"/>
            <a:ext cx="82261" cy="134937"/>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31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825625"/>
            <a:ext cx="7205472" cy="3778006"/>
          </a:xfrm>
        </p:spPr>
        <p:txBody>
          <a:bodyPr/>
          <a:lstStyle/>
          <a:p>
            <a:r>
              <a:rPr lang="en-US" dirty="0"/>
              <a:t>64 transducer elements arranged </a:t>
            </a:r>
            <a:r>
              <a:rPr lang="en-US" dirty="0" smtClean="0"/>
              <a:t>around the </a:t>
            </a:r>
            <a:r>
              <a:rPr lang="en-US" dirty="0"/>
              <a:t>catheter tip and </a:t>
            </a:r>
            <a:r>
              <a:rPr lang="en-US" dirty="0" smtClean="0"/>
              <a:t>center </a:t>
            </a:r>
            <a:r>
              <a:rPr lang="en-US" dirty="0"/>
              <a:t>frequency of 20 </a:t>
            </a:r>
            <a:r>
              <a:rPr lang="en-US" dirty="0" smtClean="0"/>
              <a:t>MHz</a:t>
            </a:r>
          </a:p>
          <a:p>
            <a:r>
              <a:rPr lang="en-US" dirty="0" smtClean="0"/>
              <a:t>Latest catheters – rapid exchange - 3.5 </a:t>
            </a:r>
            <a:r>
              <a:rPr lang="en-US" dirty="0" err="1"/>
              <a:t>Fr</a:t>
            </a:r>
            <a:r>
              <a:rPr lang="en-US" dirty="0"/>
              <a:t> </a:t>
            </a:r>
            <a:r>
              <a:rPr lang="en-US" dirty="0" smtClean="0"/>
              <a:t>in scanner </a:t>
            </a:r>
            <a:r>
              <a:rPr lang="en-US" dirty="0"/>
              <a:t>diameter and thus compatible with a 5-Fr guide catheter</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5269" r="14844"/>
          <a:stretch/>
        </p:blipFill>
        <p:spPr>
          <a:xfrm>
            <a:off x="8309805" y="766455"/>
            <a:ext cx="3439278" cy="277063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936" y="3948684"/>
            <a:ext cx="7924800" cy="2453640"/>
          </a:xfrm>
          <a:prstGeom prst="rect">
            <a:avLst/>
          </a:prstGeom>
        </p:spPr>
      </p:pic>
      <p:pic>
        <p:nvPicPr>
          <p:cNvPr id="6" name="IVUS Image Acquisi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325045" y="3714628"/>
            <a:ext cx="3657600" cy="2743200"/>
          </a:xfrm>
          <a:prstGeom prst="rect">
            <a:avLst/>
          </a:prstGeom>
        </p:spPr>
      </p:pic>
    </p:spTree>
    <p:extLst>
      <p:ext uri="{BB962C8B-B14F-4D97-AF65-F5344CB8AC3E}">
        <p14:creationId xmlns:p14="http://schemas.microsoft.com/office/powerpoint/2010/main" val="376504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pPr marL="0" indent="0">
              <a:buNone/>
            </a:pPr>
            <a:r>
              <a:rPr lang="en-US" b="1" dirty="0"/>
              <a:t>Mechanically Rotating Single-Transducer </a:t>
            </a:r>
            <a:r>
              <a:rPr lang="en-US" b="1" dirty="0" smtClean="0"/>
              <a:t>System</a:t>
            </a:r>
          </a:p>
          <a:p>
            <a:r>
              <a:rPr lang="en-US" dirty="0"/>
              <a:t>single transducer </a:t>
            </a:r>
            <a:r>
              <a:rPr lang="en-US" dirty="0" smtClean="0"/>
              <a:t>element </a:t>
            </a:r>
            <a:r>
              <a:rPr lang="en-US" dirty="0"/>
              <a:t>rotated </a:t>
            </a:r>
            <a:r>
              <a:rPr lang="en-US" dirty="0" smtClean="0"/>
              <a:t>at 1800 </a:t>
            </a:r>
            <a:r>
              <a:rPr lang="en-US" dirty="0"/>
              <a:t>rpm, inside a protective sheath at the distal tip of a catheter, </a:t>
            </a:r>
            <a:r>
              <a:rPr lang="en-US" dirty="0" smtClean="0"/>
              <a:t>via a </a:t>
            </a:r>
            <a:r>
              <a:rPr lang="en-US" dirty="0"/>
              <a:t>flexible torque cable that is spun by an external motor drive </a:t>
            </a:r>
            <a:r>
              <a:rPr lang="en-US" dirty="0" smtClean="0"/>
              <a:t>unit attached </a:t>
            </a:r>
            <a:r>
              <a:rPr lang="en-US" dirty="0"/>
              <a:t>to the proximal end of the </a:t>
            </a:r>
            <a:r>
              <a:rPr lang="en-US" dirty="0" smtClean="0"/>
              <a:t>catheter</a:t>
            </a:r>
          </a:p>
          <a:p>
            <a:endParaRPr lang="en-US" dirty="0" smtClean="0"/>
          </a:p>
          <a:p>
            <a:r>
              <a:rPr lang="en-US" dirty="0"/>
              <a:t>40- or 45-MHz </a:t>
            </a:r>
            <a:r>
              <a:rPr lang="en-US" dirty="0" smtClean="0"/>
              <a:t>transducer with </a:t>
            </a:r>
            <a:r>
              <a:rPr lang="en-US" dirty="0"/>
              <a:t>a distal crossing profile of 3.2 </a:t>
            </a:r>
            <a:r>
              <a:rPr lang="en-US" dirty="0" err="1"/>
              <a:t>Fr</a:t>
            </a:r>
            <a:r>
              <a:rPr lang="en-US" dirty="0"/>
              <a:t>, compatible with 6-Fr (</a:t>
            </a:r>
            <a:r>
              <a:rPr lang="en-US" dirty="0" err="1"/>
              <a:t>Infraredx</a:t>
            </a:r>
            <a:r>
              <a:rPr lang="en-US" dirty="0" smtClean="0"/>
              <a:t>, Burlington</a:t>
            </a:r>
            <a:r>
              <a:rPr lang="en-US" dirty="0"/>
              <a:t>, MA; Volcano) or 5-Fr guide catheters (Boston </a:t>
            </a:r>
            <a:r>
              <a:rPr lang="en-US" dirty="0" smtClean="0"/>
              <a:t>Scientific Corporation</a:t>
            </a:r>
            <a:r>
              <a:rPr lang="en-US" dirty="0"/>
              <a:t>, Natick, MA; Terumo Corporation, Tokyo, Japan</a:t>
            </a:r>
            <a:r>
              <a:rPr lang="en-US" dirty="0" smtClean="0"/>
              <a:t>)</a:t>
            </a:r>
          </a:p>
          <a:p>
            <a:endParaRPr lang="en-US" dirty="0" smtClean="0"/>
          </a:p>
          <a:p>
            <a:r>
              <a:rPr lang="en-US" dirty="0" smtClean="0"/>
              <a:t>Larger catheters </a:t>
            </a:r>
            <a:r>
              <a:rPr lang="en-US" dirty="0"/>
              <a:t>with lower center </a:t>
            </a:r>
            <a:r>
              <a:rPr lang="en-US" dirty="0" smtClean="0"/>
              <a:t>frequencies </a:t>
            </a:r>
            <a:r>
              <a:rPr lang="en-US" dirty="0"/>
              <a:t>available for </a:t>
            </a:r>
            <a:r>
              <a:rPr lang="en-US" dirty="0" err="1" smtClean="0"/>
              <a:t>intracardiac</a:t>
            </a:r>
            <a:r>
              <a:rPr lang="en-US" dirty="0" smtClean="0"/>
              <a:t> and </a:t>
            </a:r>
            <a:r>
              <a:rPr lang="en-US" dirty="0"/>
              <a:t>peripheral imaging</a:t>
            </a:r>
          </a:p>
        </p:txBody>
      </p:sp>
    </p:spTree>
    <p:extLst>
      <p:ext uri="{BB962C8B-B14F-4D97-AF65-F5344CB8AC3E}">
        <p14:creationId xmlns:p14="http://schemas.microsoft.com/office/powerpoint/2010/main" val="20391126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24085" y="639793"/>
            <a:ext cx="6527891" cy="5941632"/>
          </a:xfrm>
          <a:prstGeom prst="rect">
            <a:avLst/>
          </a:prstGeom>
        </p:spPr>
      </p:pic>
    </p:spTree>
    <p:extLst>
      <p:ext uri="{BB962C8B-B14F-4D97-AF65-F5344CB8AC3E}">
        <p14:creationId xmlns:p14="http://schemas.microsoft.com/office/powerpoint/2010/main" val="11888403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14400" y="739758"/>
            <a:ext cx="9793224" cy="5377904"/>
          </a:xfrm>
          <a:prstGeom prst="rect">
            <a:avLst/>
          </a:prstGeom>
        </p:spPr>
      </p:pic>
    </p:spTree>
    <p:extLst>
      <p:ext uri="{BB962C8B-B14F-4D97-AF65-F5344CB8AC3E}">
        <p14:creationId xmlns:p14="http://schemas.microsoft.com/office/powerpoint/2010/main" val="20378698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185129"/>
            <a:ext cx="10096500" cy="2734468"/>
          </a:xfrm>
        </p:spPr>
      </p:pic>
    </p:spTree>
    <p:extLst>
      <p:ext uri="{BB962C8B-B14F-4D97-AF65-F5344CB8AC3E}">
        <p14:creationId xmlns:p14="http://schemas.microsoft.com/office/powerpoint/2010/main" val="24324421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200" y="438912"/>
            <a:ext cx="4892040" cy="641350"/>
          </a:xfrm>
        </p:spPr>
        <p:txBody>
          <a:bodyPr>
            <a:normAutofit fontScale="92500"/>
          </a:bodyPr>
          <a:lstStyle/>
          <a:p>
            <a:r>
              <a:rPr lang="en-US" dirty="0"/>
              <a:t>Mechanically Rotating Single-Transducer</a:t>
            </a:r>
          </a:p>
        </p:txBody>
      </p:sp>
      <p:sp>
        <p:nvSpPr>
          <p:cNvPr id="6" name="Content Placeholder 5"/>
          <p:cNvSpPr>
            <a:spLocks noGrp="1"/>
          </p:cNvSpPr>
          <p:nvPr>
            <p:ph sz="half" idx="2"/>
          </p:nvPr>
        </p:nvSpPr>
        <p:spPr>
          <a:xfrm>
            <a:off x="457200" y="1152145"/>
            <a:ext cx="4892040" cy="4448556"/>
          </a:xfrm>
        </p:spPr>
        <p:txBody>
          <a:bodyPr/>
          <a:lstStyle/>
          <a:p>
            <a:r>
              <a:rPr lang="en-US" dirty="0" smtClean="0"/>
              <a:t>Higher center frequency- higher resolution</a:t>
            </a:r>
          </a:p>
          <a:p>
            <a:r>
              <a:rPr lang="en-US" dirty="0"/>
              <a:t>larger effective aperture of a </a:t>
            </a:r>
            <a:r>
              <a:rPr lang="en-US" dirty="0" smtClean="0"/>
              <a:t>transducer</a:t>
            </a:r>
          </a:p>
          <a:p>
            <a:r>
              <a:rPr lang="en-US" dirty="0" smtClean="0"/>
              <a:t>stationary outer sheath - transducer can be moved in a precise and controlled manner</a:t>
            </a:r>
            <a:endParaRPr lang="en-US" dirty="0"/>
          </a:p>
        </p:txBody>
      </p:sp>
      <p:sp>
        <p:nvSpPr>
          <p:cNvPr id="7" name="Text Placeholder 6"/>
          <p:cNvSpPr>
            <a:spLocks noGrp="1"/>
          </p:cNvSpPr>
          <p:nvPr>
            <p:ph type="body" sz="quarter" idx="3"/>
          </p:nvPr>
        </p:nvSpPr>
        <p:spPr>
          <a:xfrm>
            <a:off x="5656753" y="438912"/>
            <a:ext cx="4892040" cy="641350"/>
          </a:xfrm>
        </p:spPr>
        <p:txBody>
          <a:bodyPr/>
          <a:lstStyle/>
          <a:p>
            <a:r>
              <a:rPr lang="en-US" dirty="0" smtClean="0"/>
              <a:t>Solid state dynamic aperture</a:t>
            </a:r>
            <a:endParaRPr lang="en-US" dirty="0"/>
          </a:p>
        </p:txBody>
      </p:sp>
      <p:sp>
        <p:nvSpPr>
          <p:cNvPr id="8" name="Content Placeholder 7"/>
          <p:cNvSpPr>
            <a:spLocks noGrp="1"/>
          </p:cNvSpPr>
          <p:nvPr>
            <p:ph sz="quarter" idx="4"/>
          </p:nvPr>
        </p:nvSpPr>
        <p:spPr>
          <a:xfrm>
            <a:off x="5656753" y="1152145"/>
            <a:ext cx="4892040" cy="4448555"/>
          </a:xfrm>
        </p:spPr>
        <p:txBody>
          <a:bodyPr/>
          <a:lstStyle/>
          <a:p>
            <a:r>
              <a:rPr lang="en-US" dirty="0"/>
              <a:t>longer, rapid-exchange design </a:t>
            </a:r>
            <a:r>
              <a:rPr lang="en-US" dirty="0" smtClean="0"/>
              <a:t>tracks better</a:t>
            </a:r>
          </a:p>
          <a:p>
            <a:r>
              <a:rPr lang="en-US" dirty="0"/>
              <a:t>distance of the </a:t>
            </a:r>
            <a:r>
              <a:rPr lang="en-US" dirty="0" smtClean="0"/>
              <a:t>transducer from </a:t>
            </a:r>
            <a:r>
              <a:rPr lang="en-US" dirty="0"/>
              <a:t>the catheter tip is </a:t>
            </a:r>
            <a:r>
              <a:rPr lang="en-US" dirty="0" smtClean="0"/>
              <a:t>shorter - </a:t>
            </a:r>
            <a:r>
              <a:rPr lang="en-US" dirty="0"/>
              <a:t>beneficial in IVUS-guided intervention </a:t>
            </a:r>
            <a:r>
              <a:rPr lang="en-US" dirty="0" smtClean="0"/>
              <a:t>of CTO</a:t>
            </a:r>
          </a:p>
          <a:p>
            <a:r>
              <a:rPr lang="en-US" dirty="0" smtClean="0"/>
              <a:t>No moving parts – free from NURD</a:t>
            </a:r>
            <a:endParaRPr lang="en-US" dirty="0"/>
          </a:p>
        </p:txBody>
      </p:sp>
      <p:sp>
        <p:nvSpPr>
          <p:cNvPr id="9" name="TextBox 8"/>
          <p:cNvSpPr txBox="1"/>
          <p:nvPr/>
        </p:nvSpPr>
        <p:spPr>
          <a:xfrm>
            <a:off x="2999232" y="5266944"/>
            <a:ext cx="5650992" cy="646331"/>
          </a:xfrm>
          <a:prstGeom prst="rect">
            <a:avLst/>
          </a:prstGeom>
          <a:noFill/>
          <a:ln>
            <a:solidFill>
              <a:schemeClr val="tx2"/>
            </a:solidFill>
          </a:ln>
        </p:spPr>
        <p:txBody>
          <a:bodyPr wrap="square" rtlCol="0">
            <a:spAutoFit/>
          </a:bodyPr>
          <a:lstStyle/>
          <a:p>
            <a:r>
              <a:rPr lang="en-US" dirty="0" smtClean="0"/>
              <a:t>Both systems can be installed </a:t>
            </a:r>
            <a:r>
              <a:rPr lang="en-US" dirty="0"/>
              <a:t>directly into the </a:t>
            </a:r>
            <a:r>
              <a:rPr lang="en-US" dirty="0" err="1"/>
              <a:t>cineangiogram</a:t>
            </a:r>
            <a:r>
              <a:rPr lang="en-US" dirty="0"/>
              <a:t> system</a:t>
            </a:r>
            <a:endParaRPr lang="en-US" dirty="0" smtClean="0"/>
          </a:p>
        </p:txBody>
      </p:sp>
    </p:spTree>
    <p:extLst>
      <p:ext uri="{BB962C8B-B14F-4D97-AF65-F5344CB8AC3E}">
        <p14:creationId xmlns:p14="http://schemas.microsoft.com/office/powerpoint/2010/main" val="34286382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smtClean="0"/>
              <a:t>Guidewire</a:t>
            </a:r>
            <a:r>
              <a:rPr lang="en-US" dirty="0" smtClean="0"/>
              <a:t> runs </a:t>
            </a:r>
            <a:r>
              <a:rPr lang="en-US" dirty="0"/>
              <a:t>outside the catheter, parallel to the imaging segment, results in </a:t>
            </a:r>
            <a:r>
              <a:rPr lang="en-US" dirty="0" smtClean="0"/>
              <a:t>a shadow artifact : </a:t>
            </a:r>
            <a:r>
              <a:rPr lang="en-US" dirty="0" err="1" smtClean="0"/>
              <a:t>Guidewire</a:t>
            </a:r>
            <a:r>
              <a:rPr lang="en-US" dirty="0" smtClean="0"/>
              <a:t> artifact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2240" y="2514600"/>
            <a:ext cx="4318000" cy="3200400"/>
          </a:xfrm>
          <a:prstGeom prst="rect">
            <a:avLst/>
          </a:prstGeom>
        </p:spPr>
      </p:pic>
    </p:spTree>
    <p:extLst>
      <p:ext uri="{BB962C8B-B14F-4D97-AF65-F5344CB8AC3E}">
        <p14:creationId xmlns:p14="http://schemas.microsoft.com/office/powerpoint/2010/main" val="6332766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Artifacts</a:t>
            </a:r>
            <a:endParaRPr lang="en-US" dirty="0"/>
          </a:p>
        </p:txBody>
      </p:sp>
      <p:sp>
        <p:nvSpPr>
          <p:cNvPr id="6" name="Content Placeholder 5"/>
          <p:cNvSpPr>
            <a:spLocks noGrp="1"/>
          </p:cNvSpPr>
          <p:nvPr>
            <p:ph sz="half" idx="2"/>
          </p:nvPr>
        </p:nvSpPr>
        <p:spPr>
          <a:xfrm>
            <a:off x="5650524" y="1825625"/>
            <a:ext cx="4253717" cy="4351338"/>
          </a:xfrm>
        </p:spPr>
        <p:txBody>
          <a:bodyPr>
            <a:normAutofit fontScale="77500" lnSpcReduction="20000"/>
          </a:bodyPr>
          <a:lstStyle/>
          <a:p>
            <a:r>
              <a:rPr lang="en-US" sz="1900" dirty="0" smtClean="0"/>
              <a:t>“White cap” - </a:t>
            </a:r>
            <a:r>
              <a:rPr lang="en-US" sz="1900" dirty="0"/>
              <a:t>side lobe </a:t>
            </a:r>
            <a:r>
              <a:rPr lang="en-US" sz="1900" dirty="0" smtClean="0"/>
              <a:t>echoes - </a:t>
            </a:r>
            <a:r>
              <a:rPr lang="en-US" sz="1900" dirty="0"/>
              <a:t>from a strong reflecting surface, such as metal stent struts or </a:t>
            </a:r>
            <a:r>
              <a:rPr lang="en-US" sz="1900" dirty="0" smtClean="0"/>
              <a:t>calcification</a:t>
            </a:r>
          </a:p>
          <a:p>
            <a:r>
              <a:rPr lang="en-US" sz="1900" dirty="0"/>
              <a:t>mistaken impression </a:t>
            </a:r>
            <a:r>
              <a:rPr lang="en-US" sz="1900" dirty="0" smtClean="0"/>
              <a:t>of struts </a:t>
            </a:r>
            <a:r>
              <a:rPr lang="en-US" sz="1900" dirty="0"/>
              <a:t>protruding into </a:t>
            </a:r>
            <a:r>
              <a:rPr lang="en-US" sz="1900" dirty="0" smtClean="0"/>
              <a:t> </a:t>
            </a:r>
            <a:r>
              <a:rPr lang="en-US" sz="1900" dirty="0"/>
              <a:t>lumen, potentially interfering with </a:t>
            </a:r>
            <a:r>
              <a:rPr lang="en-US" sz="1900" dirty="0" smtClean="0"/>
              <a:t>area measurements and </a:t>
            </a:r>
            <a:r>
              <a:rPr lang="en-US" sz="1900" dirty="0"/>
              <a:t>assessment of apposition, dissection</a:t>
            </a:r>
            <a:endParaRPr lang="en-US" sz="1900" dirty="0" smtClean="0"/>
          </a:p>
          <a:p>
            <a:endParaRPr lang="en-US" dirty="0" smtClean="0"/>
          </a:p>
          <a:p>
            <a:endParaRPr lang="en-US" dirty="0"/>
          </a:p>
          <a:p>
            <a:endParaRPr lang="en-US" dirty="0" smtClean="0"/>
          </a:p>
          <a:p>
            <a:endParaRPr lang="en-US" dirty="0"/>
          </a:p>
          <a:p>
            <a:r>
              <a:rPr lang="en-US" sz="1900" dirty="0" smtClean="0"/>
              <a:t>NURD - bending </a:t>
            </a:r>
            <a:r>
              <a:rPr lang="en-US" sz="1900" dirty="0"/>
              <a:t>of the drive cable interferes with uniform </a:t>
            </a:r>
            <a:r>
              <a:rPr lang="en-US" sz="1900" dirty="0" smtClean="0"/>
              <a:t>transducer rotation -wedge-shaped, smeared </a:t>
            </a:r>
            <a:r>
              <a:rPr lang="en-US" sz="1900" dirty="0"/>
              <a:t>appearance in one or more </a:t>
            </a:r>
            <a:r>
              <a:rPr lang="en-US" sz="1900" dirty="0" smtClean="0"/>
              <a:t>segments</a:t>
            </a:r>
          </a:p>
          <a:p>
            <a:r>
              <a:rPr lang="en-US" sz="1900" dirty="0" smtClean="0"/>
              <a:t>Rx- straightening the </a:t>
            </a:r>
            <a:r>
              <a:rPr lang="en-US" sz="1900" dirty="0"/>
              <a:t>catheter and motor drive assembly, lessening tension on </a:t>
            </a:r>
            <a:r>
              <a:rPr lang="en-US" sz="1900" dirty="0" smtClean="0"/>
              <a:t>the guide </a:t>
            </a:r>
            <a:r>
              <a:rPr lang="en-US" sz="1900" dirty="0"/>
              <a:t>catheter, or loosening the hemostatic valve of the Y-adapter</a:t>
            </a:r>
          </a:p>
        </p:txBody>
      </p:sp>
      <p:sp>
        <p:nvSpPr>
          <p:cNvPr id="7" name="Content Placeholder 6"/>
          <p:cNvSpPr>
            <a:spLocks noGrp="1"/>
          </p:cNvSpPr>
          <p:nvPr>
            <p:ph sz="half" idx="1"/>
          </p:nvPr>
        </p:nvSpPr>
        <p:spPr>
          <a:xfrm>
            <a:off x="457200" y="1825625"/>
            <a:ext cx="3328416" cy="4351338"/>
          </a:xfrm>
        </p:spPr>
        <p:txBody>
          <a:bodyPr>
            <a:normAutofit fontScale="77500" lnSpcReduction="20000"/>
          </a:bodyPr>
          <a:lstStyle/>
          <a:p>
            <a:r>
              <a:rPr lang="en-US" sz="2100" dirty="0" smtClean="0"/>
              <a:t>Ring down-“Halo</a:t>
            </a:r>
            <a:r>
              <a:rPr lang="en-US" sz="2100" dirty="0"/>
              <a:t>” or a series of bright rings immediately surrounding the mechanical intravascular </a:t>
            </a:r>
            <a:r>
              <a:rPr lang="en-US" sz="2100" dirty="0" smtClean="0"/>
              <a:t>ultrasound catheter </a:t>
            </a:r>
            <a:r>
              <a:rPr lang="en-US" sz="2100" dirty="0"/>
              <a:t>(arrow) </a:t>
            </a:r>
            <a:r>
              <a:rPr lang="en-US" sz="2100" dirty="0" smtClean="0"/>
              <a:t>-usually </a:t>
            </a:r>
            <a:r>
              <a:rPr lang="en-US" sz="2100" dirty="0"/>
              <a:t>caused by air bubbles that need to be flushed </a:t>
            </a:r>
            <a:r>
              <a:rPr lang="en-US" sz="2100" dirty="0" smtClean="0"/>
              <a:t>out</a:t>
            </a:r>
          </a:p>
          <a:p>
            <a:endParaRPr lang="en-US" sz="1600" dirty="0" smtClean="0"/>
          </a:p>
          <a:p>
            <a:endParaRPr lang="en-US" sz="1600" dirty="0"/>
          </a:p>
          <a:p>
            <a:endParaRPr lang="en-US" sz="1600" dirty="0"/>
          </a:p>
          <a:p>
            <a:endParaRPr lang="en-US" sz="1600" dirty="0" smtClean="0"/>
          </a:p>
          <a:p>
            <a:r>
              <a:rPr lang="en-US" sz="2100" dirty="0"/>
              <a:t>Radiofrequency </a:t>
            </a:r>
            <a:r>
              <a:rPr lang="en-US" sz="2100" dirty="0" smtClean="0"/>
              <a:t>noise- </a:t>
            </a:r>
            <a:r>
              <a:rPr lang="en-US" sz="2100" dirty="0"/>
              <a:t>alternating </a:t>
            </a:r>
            <a:r>
              <a:rPr lang="en-US" sz="2100" dirty="0" smtClean="0"/>
              <a:t>radial spokes </a:t>
            </a:r>
            <a:r>
              <a:rPr lang="en-US" sz="2100" dirty="0"/>
              <a:t>or random white dots in the </a:t>
            </a:r>
            <a:r>
              <a:rPr lang="en-US" sz="2100" dirty="0" smtClean="0"/>
              <a:t>far-field</a:t>
            </a:r>
          </a:p>
          <a:p>
            <a:r>
              <a:rPr lang="en-US" sz="2100" dirty="0" smtClean="0"/>
              <a:t>Interference from other </a:t>
            </a:r>
            <a:r>
              <a:rPr lang="en-US" sz="2100" dirty="0"/>
              <a:t>electrical </a:t>
            </a:r>
            <a:r>
              <a:rPr lang="en-US" sz="2100" dirty="0" smtClean="0"/>
              <a:t>equipment</a:t>
            </a:r>
            <a:endParaRPr lang="en-US" sz="2100" dirty="0"/>
          </a:p>
        </p:txBody>
      </p:sp>
      <p:pic>
        <p:nvPicPr>
          <p:cNvPr id="8" name="Picture 7"/>
          <p:cNvPicPr>
            <a:picLocks noChangeAspect="1"/>
          </p:cNvPicPr>
          <p:nvPr/>
        </p:nvPicPr>
        <p:blipFill>
          <a:blip r:embed="rId2"/>
          <a:stretch>
            <a:fillRect/>
          </a:stretch>
        </p:blipFill>
        <p:spPr>
          <a:xfrm>
            <a:off x="3940595" y="1796190"/>
            <a:ext cx="1709928" cy="1695313"/>
          </a:xfrm>
          <a:prstGeom prst="rect">
            <a:avLst/>
          </a:prstGeom>
        </p:spPr>
      </p:pic>
      <p:pic>
        <p:nvPicPr>
          <p:cNvPr id="9" name="Picture 8"/>
          <p:cNvPicPr>
            <a:picLocks noChangeAspect="1"/>
          </p:cNvPicPr>
          <p:nvPr/>
        </p:nvPicPr>
        <p:blipFill>
          <a:blip r:embed="rId3"/>
          <a:stretch>
            <a:fillRect/>
          </a:stretch>
        </p:blipFill>
        <p:spPr>
          <a:xfrm>
            <a:off x="3940595" y="4078972"/>
            <a:ext cx="1701072" cy="1727468"/>
          </a:xfrm>
          <a:prstGeom prst="rect">
            <a:avLst/>
          </a:prstGeom>
        </p:spPr>
      </p:pic>
      <p:pic>
        <p:nvPicPr>
          <p:cNvPr id="10" name="Picture 9"/>
          <p:cNvPicPr>
            <a:picLocks noChangeAspect="1"/>
          </p:cNvPicPr>
          <p:nvPr/>
        </p:nvPicPr>
        <p:blipFill>
          <a:blip r:embed="rId4"/>
          <a:stretch>
            <a:fillRect/>
          </a:stretch>
        </p:blipFill>
        <p:spPr>
          <a:xfrm>
            <a:off x="9904241" y="1790700"/>
            <a:ext cx="1608876" cy="1665878"/>
          </a:xfrm>
          <a:prstGeom prst="rect">
            <a:avLst/>
          </a:prstGeom>
        </p:spPr>
      </p:pic>
      <p:pic>
        <p:nvPicPr>
          <p:cNvPr id="11" name="Picture 10"/>
          <p:cNvPicPr>
            <a:picLocks noChangeAspect="1"/>
          </p:cNvPicPr>
          <p:nvPr/>
        </p:nvPicPr>
        <p:blipFill>
          <a:blip r:embed="rId5"/>
          <a:stretch>
            <a:fillRect/>
          </a:stretch>
        </p:blipFill>
        <p:spPr>
          <a:xfrm>
            <a:off x="9904241" y="4078972"/>
            <a:ext cx="1569825" cy="1617740"/>
          </a:xfrm>
          <a:prstGeom prst="rect">
            <a:avLst/>
          </a:prstGeom>
        </p:spPr>
      </p:pic>
    </p:spTree>
    <p:extLst>
      <p:ext uri="{BB962C8B-B14F-4D97-AF65-F5344CB8AC3E}">
        <p14:creationId xmlns:p14="http://schemas.microsoft.com/office/powerpoint/2010/main" val="25796854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a:xfrm>
            <a:off x="457200" y="1825625"/>
            <a:ext cx="7936992" cy="3778006"/>
          </a:xfrm>
        </p:spPr>
        <p:txBody>
          <a:bodyPr/>
          <a:lstStyle/>
          <a:p>
            <a:pPr marL="0" indent="0">
              <a:buNone/>
            </a:pPr>
            <a:r>
              <a:rPr lang="en-US" dirty="0" smtClean="0"/>
              <a:t>“Wrinkling</a:t>
            </a:r>
            <a:r>
              <a:rPr lang="en-US" dirty="0"/>
              <a:t>” (or “accordion”) </a:t>
            </a:r>
            <a:r>
              <a:rPr lang="en-US" dirty="0" smtClean="0"/>
              <a:t>artifact</a:t>
            </a:r>
          </a:p>
          <a:p>
            <a:r>
              <a:rPr lang="en-US" dirty="0"/>
              <a:t>A</a:t>
            </a:r>
            <a:r>
              <a:rPr lang="en-US" dirty="0" smtClean="0"/>
              <a:t>rtificial </a:t>
            </a:r>
            <a:r>
              <a:rPr lang="en-US" dirty="0"/>
              <a:t>vessel kink associated with intravascular instrumentation (a </a:t>
            </a:r>
            <a:r>
              <a:rPr lang="en-US" dirty="0" err="1"/>
              <a:t>guidewire</a:t>
            </a:r>
            <a:r>
              <a:rPr lang="en-US" dirty="0"/>
              <a:t> or imaging catheter</a:t>
            </a:r>
            <a:r>
              <a:rPr lang="en-US" dirty="0" smtClean="0"/>
              <a:t>)</a:t>
            </a:r>
          </a:p>
          <a:p>
            <a:r>
              <a:rPr lang="en-US" dirty="0" smtClean="0"/>
              <a:t>Abrupt change </a:t>
            </a:r>
            <a:r>
              <a:rPr lang="en-US" dirty="0"/>
              <a:t>of arterial dimensions with external compression by a heterogeneous or low-echoic structure (arrows) partially surrounding the artery</a:t>
            </a:r>
          </a:p>
        </p:txBody>
      </p:sp>
      <p:pic>
        <p:nvPicPr>
          <p:cNvPr id="7" name="Picture 6"/>
          <p:cNvPicPr>
            <a:picLocks noChangeAspect="1"/>
          </p:cNvPicPr>
          <p:nvPr/>
        </p:nvPicPr>
        <p:blipFill>
          <a:blip r:embed="rId2"/>
          <a:stretch>
            <a:fillRect/>
          </a:stretch>
        </p:blipFill>
        <p:spPr>
          <a:xfrm>
            <a:off x="8503350" y="1825625"/>
            <a:ext cx="2050350" cy="2042694"/>
          </a:xfrm>
          <a:prstGeom prst="rect">
            <a:avLst/>
          </a:prstGeom>
        </p:spPr>
      </p:pic>
    </p:spTree>
    <p:extLst>
      <p:ext uri="{BB962C8B-B14F-4D97-AF65-F5344CB8AC3E}">
        <p14:creationId xmlns:p14="http://schemas.microsoft.com/office/powerpoint/2010/main" val="10539634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Imaging </a:t>
            </a:r>
            <a:r>
              <a:rPr lang="en-US" b="0" dirty="0" smtClean="0"/>
              <a:t>Procedure</a:t>
            </a:r>
            <a:endParaRPr lang="en-US" dirty="0"/>
          </a:p>
        </p:txBody>
      </p:sp>
      <p:sp>
        <p:nvSpPr>
          <p:cNvPr id="3" name="Content Placeholder 2"/>
          <p:cNvSpPr>
            <a:spLocks noGrp="1"/>
          </p:cNvSpPr>
          <p:nvPr>
            <p:ph idx="1"/>
          </p:nvPr>
        </p:nvSpPr>
        <p:spPr/>
        <p:txBody>
          <a:bodyPr/>
          <a:lstStyle/>
          <a:p>
            <a:r>
              <a:rPr lang="en-US" dirty="0"/>
              <a:t>5000 to 10,000 </a:t>
            </a:r>
            <a:r>
              <a:rPr lang="en-US" dirty="0" smtClean="0"/>
              <a:t>units of heparin (ACT &gt;250)</a:t>
            </a:r>
          </a:p>
          <a:p>
            <a:r>
              <a:rPr lang="en-US" dirty="0" smtClean="0"/>
              <a:t>Intracoronary nitroglycerin </a:t>
            </a:r>
            <a:r>
              <a:rPr lang="en-US" dirty="0"/>
              <a:t>(100 to 200 </a:t>
            </a:r>
            <a:r>
              <a:rPr lang="en-US" dirty="0" err="1"/>
              <a:t>μg</a:t>
            </a:r>
            <a:r>
              <a:rPr lang="en-US" dirty="0" smtClean="0"/>
              <a:t>)</a:t>
            </a:r>
          </a:p>
          <a:p>
            <a:r>
              <a:rPr lang="en-US" dirty="0"/>
              <a:t>I</a:t>
            </a:r>
            <a:r>
              <a:rPr lang="en-US" dirty="0" smtClean="0"/>
              <a:t>mage </a:t>
            </a:r>
            <a:r>
              <a:rPr lang="en-US" dirty="0"/>
              <a:t>integrity of the </a:t>
            </a:r>
            <a:r>
              <a:rPr lang="en-US" dirty="0" smtClean="0"/>
              <a:t>IVUS system is checked</a:t>
            </a:r>
          </a:p>
          <a:p>
            <a:r>
              <a:rPr lang="en-US" dirty="0" smtClean="0"/>
              <a:t>Mechanical catheters - </a:t>
            </a:r>
            <a:r>
              <a:rPr lang="en-US" dirty="0"/>
              <a:t>saline flush before insertion to </a:t>
            </a:r>
            <a:r>
              <a:rPr lang="en-US" dirty="0" smtClean="0"/>
              <a:t>eliminate </a:t>
            </a:r>
            <a:r>
              <a:rPr lang="en-US" dirty="0"/>
              <a:t>air </a:t>
            </a:r>
            <a:r>
              <a:rPr lang="en-US" dirty="0" smtClean="0"/>
              <a:t>in protective sheath</a:t>
            </a:r>
          </a:p>
          <a:p>
            <a:r>
              <a:rPr lang="en-US" dirty="0"/>
              <a:t>S</a:t>
            </a:r>
            <a:r>
              <a:rPr lang="en-US" dirty="0" smtClean="0"/>
              <a:t>olid-state catheter - </a:t>
            </a:r>
            <a:r>
              <a:rPr lang="en-US" dirty="0"/>
              <a:t>tip </a:t>
            </a:r>
            <a:r>
              <a:rPr lang="en-US" dirty="0" smtClean="0"/>
              <a:t>positioned </a:t>
            </a:r>
            <a:r>
              <a:rPr lang="en-US" dirty="0"/>
              <a:t>in the aorta or a large proximal </a:t>
            </a:r>
            <a:r>
              <a:rPr lang="en-US" dirty="0" smtClean="0"/>
              <a:t>coronary vessel </a:t>
            </a:r>
            <a:r>
              <a:rPr lang="en-US" dirty="0"/>
              <a:t>(not adjacent to any vessel wall) </a:t>
            </a:r>
            <a:r>
              <a:rPr lang="en-US" dirty="0" smtClean="0"/>
              <a:t>to electronically subtract ring-down </a:t>
            </a:r>
            <a:r>
              <a:rPr lang="en-US" dirty="0"/>
              <a:t>artifact</a:t>
            </a:r>
          </a:p>
          <a:p>
            <a:endParaRPr lang="en-US" dirty="0"/>
          </a:p>
        </p:txBody>
      </p:sp>
    </p:spTree>
    <p:extLst>
      <p:ext uri="{BB962C8B-B14F-4D97-AF65-F5344CB8AC3E}">
        <p14:creationId xmlns:p14="http://schemas.microsoft.com/office/powerpoint/2010/main" val="36426775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Physiologic assessment</a:t>
            </a:r>
            <a:endParaRPr lang="en-US" dirty="0"/>
          </a:p>
        </p:txBody>
      </p:sp>
      <p:sp>
        <p:nvSpPr>
          <p:cNvPr id="3" name="Content Placeholder 2"/>
          <p:cNvSpPr>
            <a:spLocks noGrp="1"/>
          </p:cNvSpPr>
          <p:nvPr>
            <p:ph idx="1"/>
          </p:nvPr>
        </p:nvSpPr>
        <p:spPr/>
        <p:txBody>
          <a:bodyPr/>
          <a:lstStyle/>
          <a:p>
            <a:r>
              <a:rPr lang="en-US" dirty="0" smtClean="0"/>
              <a:t>Hyperemia – concept</a:t>
            </a:r>
          </a:p>
          <a:p>
            <a:pPr lvl="1"/>
            <a:r>
              <a:rPr lang="en-US" dirty="0"/>
              <a:t>Coronary blood flow can increase from a resting level to a </a:t>
            </a:r>
            <a:r>
              <a:rPr lang="en-US" dirty="0" smtClean="0"/>
              <a:t>maximum (~ 3 times) - </a:t>
            </a:r>
            <a:r>
              <a:rPr lang="en-US" dirty="0"/>
              <a:t>increases in </a:t>
            </a:r>
            <a:r>
              <a:rPr lang="en-US" dirty="0" smtClean="0"/>
              <a:t>myocardial oxygen demand </a:t>
            </a:r>
            <a:r>
              <a:rPr lang="en-US" dirty="0"/>
              <a:t>or in response to neurogenic or pharmacologic </a:t>
            </a:r>
            <a:r>
              <a:rPr lang="en-US" dirty="0" smtClean="0"/>
              <a:t>hyperemic stimuli</a:t>
            </a:r>
          </a:p>
          <a:p>
            <a:pPr lvl="1"/>
            <a:endParaRPr lang="en-US" dirty="0" smtClean="0"/>
          </a:p>
          <a:p>
            <a:pPr lvl="1"/>
            <a:r>
              <a:rPr lang="en-US" dirty="0" smtClean="0"/>
              <a:t>Myocardial </a:t>
            </a:r>
            <a:r>
              <a:rPr lang="en-US" dirty="0" err="1" smtClean="0"/>
              <a:t>precapillary</a:t>
            </a:r>
            <a:r>
              <a:rPr lang="en-US" dirty="0" smtClean="0"/>
              <a:t> </a:t>
            </a:r>
            <a:r>
              <a:rPr lang="en-US" dirty="0"/>
              <a:t>arteriolar resistance vessels</a:t>
            </a:r>
          </a:p>
        </p:txBody>
      </p:sp>
    </p:spTree>
    <p:extLst>
      <p:ext uri="{BB962C8B-B14F-4D97-AF65-F5344CB8AC3E}">
        <p14:creationId xmlns:p14="http://schemas.microsoft.com/office/powerpoint/2010/main" val="370910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0986" y="484345"/>
            <a:ext cx="6948806" cy="3879749"/>
          </a:xfrm>
        </p:spPr>
      </p:pic>
      <p:sp>
        <p:nvSpPr>
          <p:cNvPr id="7" name="Content Placeholder 6"/>
          <p:cNvSpPr>
            <a:spLocks noGrp="1"/>
          </p:cNvSpPr>
          <p:nvPr>
            <p:ph sz="half" idx="2"/>
          </p:nvPr>
        </p:nvSpPr>
        <p:spPr>
          <a:xfrm>
            <a:off x="530986" y="4443984"/>
            <a:ext cx="8283829" cy="2093976"/>
          </a:xfrm>
        </p:spPr>
        <p:txBody>
          <a:bodyPr/>
          <a:lstStyle/>
          <a:p>
            <a:r>
              <a:rPr lang="en-US" dirty="0">
                <a:hlinkClick r:id="rId3"/>
              </a:rPr>
              <a:t>POLARIS Multi-Modality Guidance System</a:t>
            </a:r>
            <a:r>
              <a:rPr lang="en-US" dirty="0"/>
              <a:t> (Integrated or Mobile)</a:t>
            </a:r>
          </a:p>
          <a:p>
            <a:r>
              <a:rPr lang="en-US" dirty="0"/>
              <a:t>MDU5 PLUS</a:t>
            </a:r>
            <a:r>
              <a:rPr lang="en-US" baseline="30000" dirty="0"/>
              <a:t>TM</a:t>
            </a:r>
            <a:r>
              <a:rPr lang="en-US" dirty="0"/>
              <a:t> Motor Drive Unit</a:t>
            </a:r>
          </a:p>
          <a:p>
            <a:r>
              <a:rPr lang="en-US" dirty="0"/>
              <a:t>Automatic Pullback Sled (optional)</a:t>
            </a:r>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9999" y="639793"/>
            <a:ext cx="5468399" cy="5468399"/>
          </a:xfrm>
          <a:prstGeom prst="rect">
            <a:avLst/>
          </a:prstGeom>
        </p:spPr>
      </p:pic>
    </p:spTree>
    <p:extLst>
      <p:ext uri="{BB962C8B-B14F-4D97-AF65-F5344CB8AC3E}">
        <p14:creationId xmlns:p14="http://schemas.microsoft.com/office/powerpoint/2010/main" val="25701790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a:t>I</a:t>
            </a:r>
            <a:r>
              <a:rPr lang="en-US" dirty="0" smtClean="0"/>
              <a:t>maging </a:t>
            </a:r>
            <a:r>
              <a:rPr lang="en-US" dirty="0"/>
              <a:t>element </a:t>
            </a:r>
            <a:r>
              <a:rPr lang="en-US" dirty="0" smtClean="0"/>
              <a:t>is advanced </a:t>
            </a:r>
            <a:r>
              <a:rPr lang="en-US" dirty="0"/>
              <a:t>at least 10 mm distal to the area of interest over a </a:t>
            </a:r>
            <a:r>
              <a:rPr lang="en-US" dirty="0" smtClean="0"/>
              <a:t>standard 0.014-inch </a:t>
            </a:r>
            <a:r>
              <a:rPr lang="en-US" dirty="0"/>
              <a:t>angioplasty </a:t>
            </a:r>
            <a:r>
              <a:rPr lang="en-US" dirty="0" err="1" smtClean="0"/>
              <a:t>guidewire</a:t>
            </a:r>
            <a:endParaRPr lang="en-US" dirty="0"/>
          </a:p>
          <a:p>
            <a:endParaRPr lang="en-US" dirty="0" smtClean="0"/>
          </a:p>
          <a:p>
            <a:r>
              <a:rPr lang="en-US" dirty="0" smtClean="0"/>
              <a:t>Length </a:t>
            </a:r>
            <a:r>
              <a:rPr lang="en-US" dirty="0"/>
              <a:t>of the target vessel </a:t>
            </a:r>
            <a:r>
              <a:rPr lang="en-US" dirty="0" smtClean="0"/>
              <a:t>systematically </a:t>
            </a:r>
            <a:r>
              <a:rPr lang="en-US" dirty="0"/>
              <a:t>scanned by retracting the transducer within the </a:t>
            </a:r>
            <a:r>
              <a:rPr lang="en-US" dirty="0" smtClean="0"/>
              <a:t>protective sheath </a:t>
            </a:r>
            <a:r>
              <a:rPr lang="en-US" dirty="0"/>
              <a:t>(mechanical system) or by withdrawal of the entire </a:t>
            </a:r>
            <a:r>
              <a:rPr lang="en-US" dirty="0" smtClean="0"/>
              <a:t>catheter (</a:t>
            </a:r>
            <a:r>
              <a:rPr lang="en-US" dirty="0"/>
              <a:t>solid-state system</a:t>
            </a:r>
            <a:r>
              <a:rPr lang="en-US" dirty="0" smtClean="0"/>
              <a:t>)</a:t>
            </a:r>
          </a:p>
          <a:p>
            <a:endParaRPr lang="en-US" dirty="0"/>
          </a:p>
          <a:p>
            <a:r>
              <a:rPr lang="en-US" dirty="0"/>
              <a:t>Automated pullback </a:t>
            </a:r>
            <a:r>
              <a:rPr lang="en-US" dirty="0" smtClean="0"/>
              <a:t>devices- </a:t>
            </a:r>
            <a:r>
              <a:rPr lang="en-US" dirty="0"/>
              <a:t>withdraw the </a:t>
            </a:r>
            <a:r>
              <a:rPr lang="en-US" dirty="0" smtClean="0"/>
              <a:t>imaging element </a:t>
            </a:r>
            <a:r>
              <a:rPr lang="en-US" dirty="0"/>
              <a:t>at a steady rate of 0.5 or 1.0 mm per </a:t>
            </a:r>
            <a:r>
              <a:rPr lang="en-US" dirty="0" smtClean="0"/>
              <a:t>second </a:t>
            </a:r>
          </a:p>
          <a:p>
            <a:pPr lvl="1"/>
            <a:r>
              <a:rPr lang="en-US" dirty="0" smtClean="0"/>
              <a:t>accurate </a:t>
            </a:r>
            <a:r>
              <a:rPr lang="en-US" dirty="0"/>
              <a:t>axial registration of each cross section for serial studies </a:t>
            </a:r>
            <a:r>
              <a:rPr lang="en-US" dirty="0" smtClean="0"/>
              <a:t>or precise </a:t>
            </a:r>
            <a:r>
              <a:rPr lang="en-US" dirty="0"/>
              <a:t>longitudinal distance measurements.</a:t>
            </a:r>
          </a:p>
        </p:txBody>
      </p:sp>
    </p:spTree>
    <p:extLst>
      <p:ext uri="{BB962C8B-B14F-4D97-AF65-F5344CB8AC3E}">
        <p14:creationId xmlns:p14="http://schemas.microsoft.com/office/powerpoint/2010/main" val="16981194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Co-registration </a:t>
            </a:r>
            <a:r>
              <a:rPr lang="en-US" dirty="0"/>
              <a:t>of the ultrasound image with </a:t>
            </a:r>
            <a:r>
              <a:rPr lang="en-US" dirty="0" smtClean="0"/>
              <a:t>contrast angiography</a:t>
            </a:r>
            <a:r>
              <a:rPr lang="en-US" dirty="0"/>
              <a:t>, providing precise localization of the </a:t>
            </a:r>
            <a:r>
              <a:rPr lang="en-US" dirty="0" smtClean="0"/>
              <a:t>ultrasound findings </a:t>
            </a:r>
            <a:r>
              <a:rPr lang="en-US" dirty="0"/>
              <a:t>on the </a:t>
            </a:r>
            <a:r>
              <a:rPr lang="en-US" dirty="0" smtClean="0"/>
              <a:t>angiogram</a:t>
            </a:r>
          </a:p>
          <a:p>
            <a:endParaRPr lang="en-US" dirty="0" smtClean="0"/>
          </a:p>
          <a:p>
            <a:r>
              <a:rPr lang="en-US" dirty="0"/>
              <a:t>I</a:t>
            </a:r>
            <a:r>
              <a:rPr lang="en-US" dirty="0" smtClean="0"/>
              <a:t>mage acquisition recommended to </a:t>
            </a:r>
            <a:r>
              <a:rPr lang="en-US" dirty="0"/>
              <a:t>include the distal vessel, the lesion site, and the </a:t>
            </a:r>
            <a:r>
              <a:rPr lang="en-US" dirty="0" smtClean="0"/>
              <a:t>entire proximal </a:t>
            </a:r>
            <a:r>
              <a:rPr lang="en-US" dirty="0"/>
              <a:t>vessel back to the </a:t>
            </a:r>
            <a:r>
              <a:rPr lang="en-US" dirty="0" smtClean="0"/>
              <a:t>aorta</a:t>
            </a:r>
          </a:p>
          <a:p>
            <a:endParaRPr lang="en-US" dirty="0" smtClean="0"/>
          </a:p>
          <a:p>
            <a:r>
              <a:rPr lang="en-US" dirty="0" err="1" smtClean="0"/>
              <a:t>Aorto-ostial</a:t>
            </a:r>
            <a:r>
              <a:rPr lang="en-US" dirty="0" smtClean="0"/>
              <a:t> segment </a:t>
            </a:r>
            <a:r>
              <a:rPr lang="en-US" dirty="0"/>
              <a:t>requires that the guide catheter be disengaged </a:t>
            </a:r>
            <a:r>
              <a:rPr lang="en-US" dirty="0" smtClean="0"/>
              <a:t>slightly from </a:t>
            </a:r>
            <a:r>
              <a:rPr lang="en-US" dirty="0"/>
              <a:t>the </a:t>
            </a:r>
            <a:r>
              <a:rPr lang="en-US" dirty="0" err="1"/>
              <a:t>ostium</a:t>
            </a:r>
            <a:endParaRPr lang="en-US" dirty="0"/>
          </a:p>
        </p:txBody>
      </p:sp>
    </p:spTree>
    <p:extLst>
      <p:ext uri="{BB962C8B-B14F-4D97-AF65-F5344CB8AC3E}">
        <p14:creationId xmlns:p14="http://schemas.microsoft.com/office/powerpoint/2010/main" val="4818045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a:t>
            </a:r>
            <a:endParaRPr lang="en-US" dirty="0"/>
          </a:p>
        </p:txBody>
      </p:sp>
      <p:sp>
        <p:nvSpPr>
          <p:cNvPr id="3" name="Content Placeholder 2"/>
          <p:cNvSpPr>
            <a:spLocks noGrp="1"/>
          </p:cNvSpPr>
          <p:nvPr>
            <p:ph idx="1"/>
          </p:nvPr>
        </p:nvSpPr>
        <p:spPr>
          <a:xfrm>
            <a:off x="457200" y="1790700"/>
            <a:ext cx="10096500" cy="3778006"/>
          </a:xfrm>
        </p:spPr>
        <p:txBody>
          <a:bodyPr/>
          <a:lstStyle/>
          <a:p>
            <a:r>
              <a:rPr lang="en-US" dirty="0" smtClean="0"/>
              <a:t>Risks - spasm</a:t>
            </a:r>
            <a:r>
              <a:rPr lang="en-US" dirty="0"/>
              <a:t>, </a:t>
            </a:r>
            <a:r>
              <a:rPr lang="en-US" dirty="0" smtClean="0"/>
              <a:t>dissection and thrombosis</a:t>
            </a:r>
          </a:p>
          <a:p>
            <a:endParaRPr lang="en-US" dirty="0"/>
          </a:p>
          <a:p>
            <a:endParaRPr lang="en-US" dirty="0" smtClean="0"/>
          </a:p>
          <a:p>
            <a:r>
              <a:rPr lang="en-US" dirty="0"/>
              <a:t>1% to </a:t>
            </a:r>
            <a:r>
              <a:rPr lang="en-US" dirty="0" smtClean="0"/>
              <a:t>3% - transient </a:t>
            </a:r>
            <a:r>
              <a:rPr lang="en-US" dirty="0"/>
              <a:t>spasm </a:t>
            </a:r>
            <a:r>
              <a:rPr lang="en-US" dirty="0" smtClean="0"/>
              <a:t>- </a:t>
            </a:r>
            <a:r>
              <a:rPr lang="en-US" dirty="0"/>
              <a:t>most frequently reported </a:t>
            </a:r>
            <a:r>
              <a:rPr lang="en-US" dirty="0" smtClean="0"/>
              <a:t>event</a:t>
            </a:r>
          </a:p>
          <a:p>
            <a:r>
              <a:rPr lang="en-US" dirty="0" smtClean="0"/>
              <a:t>Major complications (</a:t>
            </a:r>
            <a:r>
              <a:rPr lang="en-US" dirty="0"/>
              <a:t>dissection, </a:t>
            </a:r>
            <a:r>
              <a:rPr lang="en-US" dirty="0" smtClean="0"/>
              <a:t>thrombosis </a:t>
            </a:r>
            <a:r>
              <a:rPr lang="en-US" dirty="0"/>
              <a:t>and abrupt </a:t>
            </a:r>
            <a:r>
              <a:rPr lang="en-US" dirty="0" smtClean="0"/>
              <a:t>closure) - &lt;0.5%</a:t>
            </a:r>
          </a:p>
          <a:p>
            <a:endParaRPr lang="en-US" dirty="0"/>
          </a:p>
        </p:txBody>
      </p:sp>
      <p:sp>
        <p:nvSpPr>
          <p:cNvPr id="4" name="Right Brace 3"/>
          <p:cNvSpPr/>
          <p:nvPr/>
        </p:nvSpPr>
        <p:spPr>
          <a:xfrm>
            <a:off x="9793224" y="3145322"/>
            <a:ext cx="73152" cy="941832"/>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5" name="TextBox 4"/>
          <p:cNvSpPr txBox="1"/>
          <p:nvPr/>
        </p:nvSpPr>
        <p:spPr>
          <a:xfrm>
            <a:off x="10104120" y="3127034"/>
            <a:ext cx="1892808" cy="923330"/>
          </a:xfrm>
          <a:prstGeom prst="rect">
            <a:avLst/>
          </a:prstGeom>
          <a:noFill/>
          <a:ln>
            <a:solidFill>
              <a:schemeClr val="tx2"/>
            </a:solidFill>
          </a:ln>
        </p:spPr>
        <p:txBody>
          <a:bodyPr wrap="square" rtlCol="0">
            <a:spAutoFit/>
          </a:bodyPr>
          <a:lstStyle/>
          <a:p>
            <a:r>
              <a:rPr lang="en-US" dirty="0" smtClean="0"/>
              <a:t>Studies in 1990’s with 1</a:t>
            </a:r>
            <a:r>
              <a:rPr lang="en-US" baseline="30000" dirty="0" smtClean="0"/>
              <a:t>st</a:t>
            </a:r>
            <a:r>
              <a:rPr lang="en-US" dirty="0" smtClean="0"/>
              <a:t> gen catheters</a:t>
            </a:r>
          </a:p>
        </p:txBody>
      </p:sp>
    </p:spTree>
    <p:extLst>
      <p:ext uri="{BB962C8B-B14F-4D97-AF65-F5344CB8AC3E}">
        <p14:creationId xmlns:p14="http://schemas.microsoft.com/office/powerpoint/2010/main" val="27879165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interpretation</a:t>
            </a:r>
            <a:endParaRPr lang="en-US" dirty="0"/>
          </a:p>
        </p:txBody>
      </p:sp>
      <p:sp>
        <p:nvSpPr>
          <p:cNvPr id="3" name="Content Placeholder 2"/>
          <p:cNvSpPr>
            <a:spLocks noGrp="1"/>
          </p:cNvSpPr>
          <p:nvPr>
            <p:ph idx="1"/>
          </p:nvPr>
        </p:nvSpPr>
        <p:spPr>
          <a:xfrm>
            <a:off x="457200" y="1825624"/>
            <a:ext cx="10096500" cy="4447159"/>
          </a:xfrm>
        </p:spPr>
        <p:txBody>
          <a:bodyPr>
            <a:normAutofit fontScale="85000" lnSpcReduction="20000"/>
          </a:bodyPr>
          <a:lstStyle/>
          <a:p>
            <a:pPr marL="0" indent="0">
              <a:buNone/>
            </a:pPr>
            <a:r>
              <a:rPr lang="en-US" b="1" dirty="0" smtClean="0"/>
              <a:t>Three-Layered </a:t>
            </a:r>
            <a:r>
              <a:rPr lang="en-US" b="1" dirty="0"/>
              <a:t>Appearance of Arterial </a:t>
            </a:r>
            <a:r>
              <a:rPr lang="en-US" b="1" dirty="0" smtClean="0"/>
              <a:t>Wall</a:t>
            </a:r>
          </a:p>
          <a:p>
            <a:r>
              <a:rPr lang="en-US" dirty="0"/>
              <a:t>R</a:t>
            </a:r>
            <a:r>
              <a:rPr lang="en-US" dirty="0" smtClean="0"/>
              <a:t>elative </a:t>
            </a:r>
            <a:r>
              <a:rPr lang="en-US" dirty="0" err="1"/>
              <a:t>echolucency</a:t>
            </a:r>
            <a:r>
              <a:rPr lang="en-US" dirty="0"/>
              <a:t> of the media compared with </a:t>
            </a:r>
            <a:r>
              <a:rPr lang="en-US" dirty="0" smtClean="0"/>
              <a:t>the intima </a:t>
            </a:r>
            <a:r>
              <a:rPr lang="en-US" dirty="0"/>
              <a:t>and the adventitia gives rise to a three-layered </a:t>
            </a:r>
            <a:r>
              <a:rPr lang="en-US" dirty="0" smtClean="0"/>
              <a:t>appearance (bright–dark–bright)</a:t>
            </a:r>
          </a:p>
          <a:p>
            <a:endParaRPr lang="en-US" dirty="0" smtClean="0"/>
          </a:p>
          <a:p>
            <a:r>
              <a:rPr lang="en-US" dirty="0"/>
              <a:t>S</a:t>
            </a:r>
            <a:r>
              <a:rPr lang="en-US" dirty="0" smtClean="0"/>
              <a:t>pillover effect/blooming - seen </a:t>
            </a:r>
            <a:r>
              <a:rPr lang="en-US" dirty="0"/>
              <a:t>at the intima–media border </a:t>
            </a:r>
            <a:endParaRPr lang="en-US" dirty="0" smtClean="0"/>
          </a:p>
          <a:p>
            <a:pPr lvl="1"/>
            <a:r>
              <a:rPr lang="en-US" dirty="0" smtClean="0"/>
              <a:t>Slight </a:t>
            </a:r>
            <a:r>
              <a:rPr lang="en-US" dirty="0"/>
              <a:t>overestimation </a:t>
            </a:r>
            <a:r>
              <a:rPr lang="en-US" dirty="0" smtClean="0"/>
              <a:t>intimal thickness and </a:t>
            </a:r>
            <a:r>
              <a:rPr lang="en-US" dirty="0"/>
              <a:t>a </a:t>
            </a:r>
            <a:r>
              <a:rPr lang="en-US" dirty="0" smtClean="0"/>
              <a:t>corresponding underestimation </a:t>
            </a:r>
            <a:r>
              <a:rPr lang="en-US" dirty="0"/>
              <a:t>of </a:t>
            </a:r>
            <a:r>
              <a:rPr lang="en-US" dirty="0" smtClean="0"/>
              <a:t>medial thickness</a:t>
            </a:r>
          </a:p>
          <a:p>
            <a:pPr lvl="1"/>
            <a:r>
              <a:rPr lang="en-US" dirty="0"/>
              <a:t>M</a:t>
            </a:r>
            <a:r>
              <a:rPr lang="en-US" dirty="0" smtClean="0"/>
              <a:t>edia can </a:t>
            </a:r>
            <a:r>
              <a:rPr lang="en-US" dirty="0"/>
              <a:t>appear </a:t>
            </a:r>
            <a:r>
              <a:rPr lang="en-US" dirty="0" err="1"/>
              <a:t>artifactually</a:t>
            </a:r>
            <a:r>
              <a:rPr lang="en-US" dirty="0"/>
              <a:t> thick when ultrasound signal </a:t>
            </a:r>
            <a:r>
              <a:rPr lang="en-US" dirty="0" smtClean="0"/>
              <a:t>attenuation occurs </a:t>
            </a:r>
            <a:r>
              <a:rPr lang="en-US" dirty="0"/>
              <a:t>within the intimal </a:t>
            </a:r>
            <a:r>
              <a:rPr lang="en-US" dirty="0" smtClean="0"/>
              <a:t>layer</a:t>
            </a:r>
          </a:p>
          <a:p>
            <a:pPr lvl="1"/>
            <a:endParaRPr lang="en-US" dirty="0" smtClean="0"/>
          </a:p>
          <a:p>
            <a:r>
              <a:rPr lang="en-US" dirty="0"/>
              <a:t>M</a:t>
            </a:r>
            <a:r>
              <a:rPr lang="en-US" dirty="0" smtClean="0"/>
              <a:t>edia–adventitia border</a:t>
            </a:r>
            <a:r>
              <a:rPr lang="en-US" dirty="0"/>
              <a:t>, corresponding to the external elastic membrane (EEM), </a:t>
            </a:r>
            <a:r>
              <a:rPr lang="en-US" dirty="0" smtClean="0"/>
              <a:t>is accurately rendered</a:t>
            </a:r>
          </a:p>
          <a:p>
            <a:endParaRPr lang="en-US" dirty="0" smtClean="0"/>
          </a:p>
          <a:p>
            <a:r>
              <a:rPr lang="en-US" dirty="0"/>
              <a:t>Adventitia and </a:t>
            </a:r>
            <a:r>
              <a:rPr lang="en-US" dirty="0" err="1"/>
              <a:t>peri</a:t>
            </a:r>
            <a:r>
              <a:rPr lang="en-US" dirty="0"/>
              <a:t>-adventitial tissues are similar enough in </a:t>
            </a:r>
            <a:r>
              <a:rPr lang="en-US" dirty="0" err="1"/>
              <a:t>echoreflectivity</a:t>
            </a:r>
            <a:endParaRPr lang="en-US" dirty="0"/>
          </a:p>
          <a:p>
            <a:endParaRPr lang="en-US" dirty="0" smtClean="0"/>
          </a:p>
          <a:p>
            <a:endParaRPr lang="en-US" dirty="0" smtClean="0"/>
          </a:p>
          <a:p>
            <a:endParaRPr lang="en-US" dirty="0" smtClean="0"/>
          </a:p>
          <a:p>
            <a:endParaRPr lang="en-US" dirty="0"/>
          </a:p>
        </p:txBody>
      </p:sp>
      <p:pic>
        <p:nvPicPr>
          <p:cNvPr id="4" name="Picture 3"/>
          <p:cNvPicPr>
            <a:picLocks noChangeAspect="1"/>
          </p:cNvPicPr>
          <p:nvPr/>
        </p:nvPicPr>
        <p:blipFill>
          <a:blip r:embed="rId3"/>
          <a:stretch>
            <a:fillRect/>
          </a:stretch>
        </p:blipFill>
        <p:spPr>
          <a:xfrm>
            <a:off x="7689765" y="0"/>
            <a:ext cx="4310550" cy="2157600"/>
          </a:xfrm>
          <a:prstGeom prst="rect">
            <a:avLst/>
          </a:prstGeom>
        </p:spPr>
      </p:pic>
    </p:spTree>
    <p:extLst>
      <p:ext uri="{BB962C8B-B14F-4D97-AF65-F5344CB8AC3E}">
        <p14:creationId xmlns:p14="http://schemas.microsoft.com/office/powerpoint/2010/main" val="35813477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Young individuals</a:t>
            </a:r>
          </a:p>
          <a:p>
            <a:pPr lvl="1"/>
            <a:r>
              <a:rPr lang="en-US" dirty="0" smtClean="0"/>
              <a:t>Lower </a:t>
            </a:r>
            <a:r>
              <a:rPr lang="en-US" dirty="0" err="1" smtClean="0"/>
              <a:t>echoreflectivity</a:t>
            </a:r>
            <a:r>
              <a:rPr lang="en-US" dirty="0" smtClean="0"/>
              <a:t> of intima, internal elastic lamina and higher elastin content of media</a:t>
            </a:r>
          </a:p>
          <a:p>
            <a:r>
              <a:rPr lang="en-US" dirty="0"/>
              <a:t>P</a:t>
            </a:r>
            <a:r>
              <a:rPr lang="en-US" dirty="0" smtClean="0"/>
              <a:t>atients </a:t>
            </a:r>
            <a:r>
              <a:rPr lang="en-US" dirty="0"/>
              <a:t>with a significant plaque </a:t>
            </a:r>
            <a:r>
              <a:rPr lang="en-US" dirty="0" smtClean="0"/>
              <a:t>burden</a:t>
            </a:r>
          </a:p>
          <a:p>
            <a:pPr lvl="1"/>
            <a:r>
              <a:rPr lang="en-US" dirty="0" smtClean="0"/>
              <a:t>Thinning of </a:t>
            </a:r>
            <a:r>
              <a:rPr lang="en-US" dirty="0"/>
              <a:t>media underlying the </a:t>
            </a:r>
            <a:r>
              <a:rPr lang="en-US" dirty="0" smtClean="0"/>
              <a:t>plaque</a:t>
            </a:r>
          </a:p>
          <a:p>
            <a:pPr lvl="1"/>
            <a:endParaRPr lang="en-US" dirty="0"/>
          </a:p>
          <a:p>
            <a:pPr marL="0" indent="0">
              <a:buNone/>
            </a:pPr>
            <a:r>
              <a:rPr lang="en-US" dirty="0" smtClean="0">
                <a:sym typeface="Wingdings" panose="05000000000000000000" pitchFamily="2" charset="2"/>
              </a:rPr>
              <a:t>	</a:t>
            </a:r>
            <a:r>
              <a:rPr lang="en-US" dirty="0">
                <a:sym typeface="Wingdings" panose="05000000000000000000" pitchFamily="2" charset="2"/>
              </a:rPr>
              <a:t> </a:t>
            </a:r>
            <a:r>
              <a:rPr lang="en-US" dirty="0" smtClean="0"/>
              <a:t>plaque-plus-media </a:t>
            </a:r>
            <a:r>
              <a:rPr lang="en-US" dirty="0"/>
              <a:t>cross-sectional area (CSA) is adopted as a </a:t>
            </a:r>
            <a:r>
              <a:rPr lang="en-US" dirty="0" smtClean="0"/>
              <a:t>		surrogate measure </a:t>
            </a:r>
            <a:r>
              <a:rPr lang="en-US" dirty="0"/>
              <a:t>for plaque </a:t>
            </a:r>
            <a:r>
              <a:rPr lang="en-US" dirty="0" smtClean="0"/>
              <a:t>CSA</a:t>
            </a:r>
            <a:endParaRPr lang="en-US" dirty="0"/>
          </a:p>
        </p:txBody>
      </p:sp>
    </p:spTree>
    <p:extLst>
      <p:ext uri="{BB962C8B-B14F-4D97-AF65-F5344CB8AC3E}">
        <p14:creationId xmlns:p14="http://schemas.microsoft.com/office/powerpoint/2010/main" val="17468721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825625"/>
            <a:ext cx="8750808" cy="3778006"/>
          </a:xfrm>
        </p:spPr>
        <p:txBody>
          <a:bodyPr>
            <a:normAutofit fontScale="92500"/>
          </a:bodyPr>
          <a:lstStyle/>
          <a:p>
            <a:pPr marL="0" indent="0">
              <a:buNone/>
            </a:pPr>
            <a:r>
              <a:rPr lang="en-US" b="1" u="sng" dirty="0" smtClean="0"/>
              <a:t>IMAGE ORIENTATION</a:t>
            </a:r>
          </a:p>
          <a:p>
            <a:r>
              <a:rPr lang="en-US" dirty="0"/>
              <a:t>IVUS beam </a:t>
            </a:r>
            <a:r>
              <a:rPr lang="en-US" dirty="0" smtClean="0"/>
              <a:t>penetrates beyond </a:t>
            </a:r>
            <a:r>
              <a:rPr lang="en-US" dirty="0"/>
              <a:t>the </a:t>
            </a:r>
            <a:r>
              <a:rPr lang="en-US" dirty="0" smtClean="0"/>
              <a:t>artery - </a:t>
            </a:r>
            <a:r>
              <a:rPr lang="en-US" dirty="0"/>
              <a:t>images of perivascular structures </a:t>
            </a:r>
            <a:r>
              <a:rPr lang="en-US" dirty="0" smtClean="0"/>
              <a:t>including the - </a:t>
            </a:r>
            <a:r>
              <a:rPr lang="en-US" dirty="0"/>
              <a:t>useful </a:t>
            </a:r>
            <a:r>
              <a:rPr lang="en-US" dirty="0" smtClean="0"/>
              <a:t>landmarks with </a:t>
            </a:r>
            <a:r>
              <a:rPr lang="en-US" dirty="0"/>
              <a:t>regard to longitudinal and cross-sectional image </a:t>
            </a:r>
            <a:r>
              <a:rPr lang="en-US" dirty="0" smtClean="0"/>
              <a:t>orientation</a:t>
            </a:r>
          </a:p>
          <a:p>
            <a:pPr lvl="1"/>
            <a:r>
              <a:rPr lang="en-US" dirty="0" smtClean="0"/>
              <a:t>Pericardium - </a:t>
            </a:r>
            <a:r>
              <a:rPr lang="en-US" dirty="0"/>
              <a:t>bright and </a:t>
            </a:r>
            <a:r>
              <a:rPr lang="en-US" dirty="0" smtClean="0"/>
              <a:t>relatively thick </a:t>
            </a:r>
            <a:r>
              <a:rPr lang="en-US" dirty="0"/>
              <a:t>layer with varying degrees of “spoke-like” reverberations </a:t>
            </a:r>
            <a:r>
              <a:rPr lang="en-US" dirty="0" smtClean="0"/>
              <a:t>created by interwoven </a:t>
            </a:r>
            <a:r>
              <a:rPr lang="en-US" dirty="0"/>
              <a:t>fibrous </a:t>
            </a:r>
            <a:r>
              <a:rPr lang="en-US" dirty="0" smtClean="0"/>
              <a:t>strands</a:t>
            </a:r>
          </a:p>
          <a:p>
            <a:pPr lvl="1"/>
            <a:r>
              <a:rPr lang="en-US" dirty="0" smtClean="0"/>
              <a:t>Myocardium - </a:t>
            </a:r>
            <a:r>
              <a:rPr lang="en-US" dirty="0"/>
              <a:t>viewed </a:t>
            </a:r>
            <a:r>
              <a:rPr lang="en-US" dirty="0" smtClean="0"/>
              <a:t>on the </a:t>
            </a:r>
            <a:r>
              <a:rPr lang="en-US" dirty="0"/>
              <a:t>side opposite to the pericardium as a variable pattern of homogenous</a:t>
            </a:r>
            <a:r>
              <a:rPr lang="en-US" dirty="0" smtClean="0"/>
              <a:t>, low-echoic </a:t>
            </a:r>
            <a:r>
              <a:rPr lang="en-US" dirty="0"/>
              <a:t>gray-scale signals</a:t>
            </a:r>
            <a:endParaRPr lang="en-US" dirty="0" smtClean="0"/>
          </a:p>
          <a:p>
            <a:pPr lvl="1"/>
            <a:r>
              <a:rPr lang="en-US" dirty="0"/>
              <a:t>C</a:t>
            </a:r>
            <a:r>
              <a:rPr lang="en-US" dirty="0" smtClean="0"/>
              <a:t>ardiac </a:t>
            </a:r>
            <a:r>
              <a:rPr lang="en-US" dirty="0"/>
              <a:t>veins </a:t>
            </a:r>
            <a:endParaRPr lang="en-US" dirty="0" smtClean="0"/>
          </a:p>
          <a:p>
            <a:endParaRPr lang="en-US" dirty="0"/>
          </a:p>
        </p:txBody>
      </p:sp>
      <p:pic>
        <p:nvPicPr>
          <p:cNvPr id="4" name="Content Placeholder 3"/>
          <p:cNvPicPr>
            <a:picLocks noChangeAspect="1"/>
          </p:cNvPicPr>
          <p:nvPr/>
        </p:nvPicPr>
        <p:blipFill>
          <a:blip r:embed="rId2"/>
          <a:stretch>
            <a:fillRect/>
          </a:stretch>
        </p:blipFill>
        <p:spPr>
          <a:xfrm>
            <a:off x="8991600" y="3713793"/>
            <a:ext cx="3200400" cy="3144207"/>
          </a:xfrm>
          <a:prstGeom prst="rect">
            <a:avLst/>
          </a:prstGeom>
        </p:spPr>
      </p:pic>
    </p:spTree>
    <p:extLst>
      <p:ext uri="{BB962C8B-B14F-4D97-AF65-F5344CB8AC3E}">
        <p14:creationId xmlns:p14="http://schemas.microsoft.com/office/powerpoint/2010/main" val="4016656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457200" y="1790700"/>
            <a:ext cx="3221193" cy="3147482"/>
          </a:xfrm>
          <a:prstGeom prst="rect">
            <a:avLst/>
          </a:prstGeom>
        </p:spPr>
      </p:pic>
      <p:sp>
        <p:nvSpPr>
          <p:cNvPr id="6" name="Content Placeholder 5"/>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LMCA			LCX				RCA</a:t>
            </a:r>
            <a:endParaRPr lang="en-US" dirty="0"/>
          </a:p>
        </p:txBody>
      </p:sp>
      <p:pic>
        <p:nvPicPr>
          <p:cNvPr id="7" name="Picture 6"/>
          <p:cNvPicPr>
            <a:picLocks noChangeAspect="1"/>
          </p:cNvPicPr>
          <p:nvPr/>
        </p:nvPicPr>
        <p:blipFill>
          <a:blip r:embed="rId4"/>
          <a:stretch>
            <a:fillRect/>
          </a:stretch>
        </p:blipFill>
        <p:spPr>
          <a:xfrm>
            <a:off x="4010078" y="1790700"/>
            <a:ext cx="3177898" cy="3147482"/>
          </a:xfrm>
          <a:prstGeom prst="rect">
            <a:avLst/>
          </a:prstGeom>
        </p:spPr>
      </p:pic>
      <p:pic>
        <p:nvPicPr>
          <p:cNvPr id="8" name="Picture 7"/>
          <p:cNvPicPr>
            <a:picLocks noChangeAspect="1"/>
          </p:cNvPicPr>
          <p:nvPr/>
        </p:nvPicPr>
        <p:blipFill>
          <a:blip r:embed="rId5"/>
          <a:stretch>
            <a:fillRect/>
          </a:stretch>
        </p:blipFill>
        <p:spPr>
          <a:xfrm>
            <a:off x="7451868" y="1790700"/>
            <a:ext cx="3101832" cy="3105178"/>
          </a:xfrm>
          <a:prstGeom prst="rect">
            <a:avLst/>
          </a:prstGeom>
        </p:spPr>
      </p:pic>
    </p:spTree>
    <p:extLst>
      <p:ext uri="{BB962C8B-B14F-4D97-AF65-F5344CB8AC3E}">
        <p14:creationId xmlns:p14="http://schemas.microsoft.com/office/powerpoint/2010/main" val="10064145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9" name="Content Placeholder 8"/>
          <p:cNvPicPr>
            <a:picLocks noGrp="1" noChangeAspect="1"/>
          </p:cNvPicPr>
          <p:nvPr>
            <p:ph idx="1"/>
          </p:nvPr>
        </p:nvPicPr>
        <p:blipFill rotWithShape="1">
          <a:blip r:embed="rId3"/>
          <a:srcRect b="21169"/>
          <a:stretch/>
        </p:blipFill>
        <p:spPr>
          <a:xfrm>
            <a:off x="-1" y="0"/>
            <a:ext cx="12192001" cy="6858000"/>
          </a:xfrm>
          <a:prstGeom prst="rect">
            <a:avLst/>
          </a:prstGeom>
        </p:spPr>
      </p:pic>
    </p:spTree>
    <p:extLst>
      <p:ext uri="{BB962C8B-B14F-4D97-AF65-F5344CB8AC3E}">
        <p14:creationId xmlns:p14="http://schemas.microsoft.com/office/powerpoint/2010/main" val="4673896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Minimal luminal area</a:t>
            </a:r>
            <a:endParaRPr lang="en-US" dirty="0"/>
          </a:p>
        </p:txBody>
      </p:sp>
      <p:sp>
        <p:nvSpPr>
          <p:cNvPr id="3" name="Content Placeholder 2"/>
          <p:cNvSpPr>
            <a:spLocks noGrp="1"/>
          </p:cNvSpPr>
          <p:nvPr>
            <p:ph idx="1"/>
          </p:nvPr>
        </p:nvSpPr>
        <p:spPr/>
        <p:txBody>
          <a:bodyPr/>
          <a:lstStyle/>
          <a:p>
            <a:r>
              <a:rPr lang="en-US" dirty="0" smtClean="0"/>
              <a:t>LMCA</a:t>
            </a:r>
          </a:p>
          <a:p>
            <a:pPr lvl="1"/>
            <a:r>
              <a:rPr lang="en-US" dirty="0" smtClean="0"/>
              <a:t>5.9 to 7.0 </a:t>
            </a:r>
            <a:r>
              <a:rPr lang="en-US" dirty="0" err="1" smtClean="0"/>
              <a:t>sq</a:t>
            </a:r>
            <a:r>
              <a:rPr lang="en-US" dirty="0" smtClean="0"/>
              <a:t> mm</a:t>
            </a:r>
          </a:p>
          <a:p>
            <a:pPr lvl="1"/>
            <a:r>
              <a:rPr lang="en-US" dirty="0" smtClean="0"/>
              <a:t>Safety for 6.0 as threshold tested in a study(de Torre et al, JACC, Jul 2011)</a:t>
            </a:r>
          </a:p>
          <a:p>
            <a:pPr lvl="1"/>
            <a:endParaRPr lang="en-US" dirty="0" smtClean="0"/>
          </a:p>
          <a:p>
            <a:r>
              <a:rPr lang="en-US" dirty="0" smtClean="0"/>
              <a:t>Non-LMCA</a:t>
            </a:r>
          </a:p>
          <a:p>
            <a:pPr lvl="1"/>
            <a:r>
              <a:rPr lang="en-US" dirty="0" smtClean="0"/>
              <a:t>Major (non-LMCA) </a:t>
            </a:r>
            <a:r>
              <a:rPr lang="en-US" dirty="0" err="1" smtClean="0"/>
              <a:t>epicardial</a:t>
            </a:r>
            <a:r>
              <a:rPr lang="en-US" dirty="0" smtClean="0"/>
              <a:t> coronary arteries : 3.0 to 4.0 mm</a:t>
            </a:r>
            <a:r>
              <a:rPr lang="en-US" baseline="30000" dirty="0" smtClean="0"/>
              <a:t>2</a:t>
            </a:r>
            <a:r>
              <a:rPr lang="en-US" dirty="0" smtClean="0"/>
              <a:t> </a:t>
            </a:r>
          </a:p>
          <a:p>
            <a:pPr lvl="1"/>
            <a:endParaRPr lang="en-US" dirty="0"/>
          </a:p>
        </p:txBody>
      </p:sp>
    </p:spTree>
    <p:extLst>
      <p:ext uri="{BB962C8B-B14F-4D97-AF65-F5344CB8AC3E}">
        <p14:creationId xmlns:p14="http://schemas.microsoft.com/office/powerpoint/2010/main" val="10758255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71363" y="1140718"/>
            <a:ext cx="11649273" cy="4190234"/>
          </a:xfrm>
          <a:prstGeom prst="rect">
            <a:avLst/>
          </a:prstGeom>
        </p:spPr>
      </p:pic>
    </p:spTree>
    <p:extLst>
      <p:ext uri="{BB962C8B-B14F-4D97-AF65-F5344CB8AC3E}">
        <p14:creationId xmlns:p14="http://schemas.microsoft.com/office/powerpoint/2010/main" val="15675502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52006" y="1457674"/>
            <a:ext cx="4297050" cy="4635021"/>
          </a:xfrm>
        </p:spPr>
      </p:pic>
    </p:spTree>
    <p:extLst>
      <p:ext uri="{BB962C8B-B14F-4D97-AF65-F5344CB8AC3E}">
        <p14:creationId xmlns:p14="http://schemas.microsoft.com/office/powerpoint/2010/main" val="5196487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err="1" smtClean="0"/>
              <a:t>Peri</a:t>
            </a:r>
            <a:r>
              <a:rPr lang="en-US" dirty="0" smtClean="0"/>
              <a:t>-interventional assessment</a:t>
            </a:r>
          </a:p>
          <a:p>
            <a:pPr lvl="1"/>
            <a:r>
              <a:rPr lang="en-US" dirty="0" smtClean="0"/>
              <a:t>calcium, dissection, thrombus, excessive plaque burden</a:t>
            </a:r>
          </a:p>
          <a:p>
            <a:pPr lvl="1"/>
            <a:r>
              <a:rPr lang="en-US" dirty="0" smtClean="0"/>
              <a:t>Selection of balloon size</a:t>
            </a:r>
            <a:endParaRPr lang="en-US" dirty="0" smtClean="0"/>
          </a:p>
          <a:p>
            <a:pPr lvl="1"/>
            <a:r>
              <a:rPr lang="en-US" dirty="0" smtClean="0"/>
              <a:t>Selection of stent size and length (</a:t>
            </a:r>
            <a:r>
              <a:rPr lang="en-US" dirty="0" err="1" smtClean="0"/>
              <a:t>esp</a:t>
            </a:r>
            <a:r>
              <a:rPr lang="en-US" dirty="0" smtClean="0"/>
              <a:t> for BVS)</a:t>
            </a:r>
          </a:p>
          <a:p>
            <a:pPr lvl="1"/>
            <a:endParaRPr lang="en-US" dirty="0"/>
          </a:p>
        </p:txBody>
      </p:sp>
      <p:pic>
        <p:nvPicPr>
          <p:cNvPr id="4" name="Picture 3"/>
          <p:cNvPicPr>
            <a:picLocks noChangeAspect="1"/>
          </p:cNvPicPr>
          <p:nvPr/>
        </p:nvPicPr>
        <p:blipFill>
          <a:blip r:embed="rId2"/>
          <a:stretch>
            <a:fillRect/>
          </a:stretch>
        </p:blipFill>
        <p:spPr>
          <a:xfrm>
            <a:off x="1418794" y="3543124"/>
            <a:ext cx="7844078" cy="2985692"/>
          </a:xfrm>
          <a:prstGeom prst="rect">
            <a:avLst/>
          </a:prstGeom>
        </p:spPr>
      </p:pic>
    </p:spTree>
    <p:extLst>
      <p:ext uri="{BB962C8B-B14F-4D97-AF65-F5344CB8AC3E}">
        <p14:creationId xmlns:p14="http://schemas.microsoft.com/office/powerpoint/2010/main" val="8617287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333824" y="830390"/>
            <a:ext cx="7047920" cy="5434660"/>
          </a:xfrm>
          <a:prstGeom prst="rect">
            <a:avLst/>
          </a:prstGeom>
        </p:spPr>
      </p:pic>
    </p:spTree>
    <p:extLst>
      <p:ext uri="{BB962C8B-B14F-4D97-AF65-F5344CB8AC3E}">
        <p14:creationId xmlns:p14="http://schemas.microsoft.com/office/powerpoint/2010/main" val="14823853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stretch>
            <a:fillRect/>
          </a:stretch>
        </p:blipFill>
        <p:spPr>
          <a:xfrm>
            <a:off x="1499616" y="0"/>
            <a:ext cx="8257032" cy="2448865"/>
          </a:xfrm>
          <a:prstGeom prst="rect">
            <a:avLst/>
          </a:prstGeom>
        </p:spPr>
      </p:pic>
      <p:pic>
        <p:nvPicPr>
          <p:cNvPr id="4" name="Picture 3"/>
          <p:cNvPicPr>
            <a:picLocks noChangeAspect="1"/>
          </p:cNvPicPr>
          <p:nvPr/>
        </p:nvPicPr>
        <p:blipFill>
          <a:blip r:embed="rId4"/>
          <a:stretch>
            <a:fillRect/>
          </a:stretch>
        </p:blipFill>
        <p:spPr>
          <a:xfrm>
            <a:off x="1852803" y="2448865"/>
            <a:ext cx="7305294" cy="4411122"/>
          </a:xfrm>
          <a:prstGeom prst="rect">
            <a:avLst/>
          </a:prstGeom>
        </p:spPr>
      </p:pic>
    </p:spTree>
    <p:extLst>
      <p:ext uri="{BB962C8B-B14F-4D97-AF65-F5344CB8AC3E}">
        <p14:creationId xmlns:p14="http://schemas.microsoft.com/office/powerpoint/2010/main" val="15336486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Optical Coherence</a:t>
            </a:r>
            <a:endParaRPr lang="en-US" dirty="0"/>
          </a:p>
        </p:txBody>
      </p:sp>
      <p:sp>
        <p:nvSpPr>
          <p:cNvPr id="3" name="Content Placeholder 2"/>
          <p:cNvSpPr>
            <a:spLocks noGrp="1"/>
          </p:cNvSpPr>
          <p:nvPr>
            <p:ph idx="1"/>
          </p:nvPr>
        </p:nvSpPr>
        <p:spPr/>
        <p:txBody>
          <a:bodyPr/>
          <a:lstStyle/>
          <a:p>
            <a:r>
              <a:rPr lang="en-US" dirty="0" smtClean="0"/>
              <a:t>Optical – Light</a:t>
            </a:r>
          </a:p>
          <a:p>
            <a:r>
              <a:rPr lang="en-US" dirty="0" smtClean="0"/>
              <a:t>Coherence – Constant phase difference</a:t>
            </a:r>
          </a:p>
          <a:p>
            <a:r>
              <a:rPr lang="en-US" dirty="0" smtClean="0"/>
              <a:t>Tomography - </a:t>
            </a:r>
            <a:r>
              <a:rPr lang="en-US" dirty="0"/>
              <a:t>representation of a cross </a:t>
            </a:r>
            <a:r>
              <a:rPr lang="en-US" dirty="0" smtClean="0"/>
              <a:t>section</a:t>
            </a:r>
            <a:endParaRPr lang="en-US" dirty="0"/>
          </a:p>
        </p:txBody>
      </p:sp>
    </p:spTree>
    <p:extLst>
      <p:ext uri="{BB962C8B-B14F-4D97-AF65-F5344CB8AC3E}">
        <p14:creationId xmlns:p14="http://schemas.microsoft.com/office/powerpoint/2010/main" val="34401658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41271"/>
          <a:stretch/>
        </p:blipFill>
        <p:spPr>
          <a:xfrm>
            <a:off x="1320016" y="758046"/>
            <a:ext cx="8581396" cy="5130690"/>
          </a:xfrm>
          <a:prstGeom prst="rect">
            <a:avLst/>
          </a:prstGeom>
        </p:spPr>
      </p:pic>
    </p:spTree>
    <p:extLst>
      <p:ext uri="{BB962C8B-B14F-4D97-AF65-F5344CB8AC3E}">
        <p14:creationId xmlns:p14="http://schemas.microsoft.com/office/powerpoint/2010/main" val="2083361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a:t>
            </a:r>
            <a:endParaRPr lang="en-US" dirty="0"/>
          </a:p>
        </p:txBody>
      </p:sp>
      <p:sp>
        <p:nvSpPr>
          <p:cNvPr id="3" name="Content Placeholder 2"/>
          <p:cNvSpPr>
            <a:spLocks noGrp="1"/>
          </p:cNvSpPr>
          <p:nvPr>
            <p:ph idx="1"/>
          </p:nvPr>
        </p:nvSpPr>
        <p:spPr/>
        <p:txBody>
          <a:bodyPr>
            <a:normAutofit lnSpcReduction="10000"/>
          </a:bodyPr>
          <a:lstStyle/>
          <a:p>
            <a:r>
              <a:rPr lang="en-US" dirty="0"/>
              <a:t>O</a:t>
            </a:r>
            <a:r>
              <a:rPr lang="en-US" dirty="0" smtClean="0"/>
              <a:t>ptical </a:t>
            </a:r>
            <a:r>
              <a:rPr lang="en-US" dirty="0"/>
              <a:t>interference of near-infrared </a:t>
            </a:r>
            <a:r>
              <a:rPr lang="en-US" dirty="0" smtClean="0"/>
              <a:t>light (</a:t>
            </a:r>
            <a:r>
              <a:rPr lang="en-US" dirty="0"/>
              <a:t>wavelength </a:t>
            </a:r>
            <a:r>
              <a:rPr lang="en-US" dirty="0" smtClean="0"/>
              <a:t>~1.3 </a:t>
            </a:r>
            <a:r>
              <a:rPr lang="en-US" dirty="0" err="1" smtClean="0"/>
              <a:t>μm</a:t>
            </a:r>
            <a:r>
              <a:rPr lang="en-US" dirty="0" smtClean="0"/>
              <a:t>)</a:t>
            </a:r>
          </a:p>
          <a:p>
            <a:r>
              <a:rPr lang="en-US" dirty="0"/>
              <a:t>E</a:t>
            </a:r>
            <a:r>
              <a:rPr lang="en-US" dirty="0" smtClean="0"/>
              <a:t>mitted </a:t>
            </a:r>
            <a:r>
              <a:rPr lang="en-US" dirty="0"/>
              <a:t>and collected back from the tip of a small-diameter </a:t>
            </a:r>
            <a:r>
              <a:rPr lang="en-US" dirty="0" smtClean="0"/>
              <a:t>optical fiber </a:t>
            </a:r>
            <a:r>
              <a:rPr lang="en-US" dirty="0"/>
              <a:t>that rotates rapidly inside a transparent sheath of the </a:t>
            </a:r>
            <a:r>
              <a:rPr lang="en-US" dirty="0" smtClean="0"/>
              <a:t>catheter</a:t>
            </a:r>
          </a:p>
          <a:p>
            <a:r>
              <a:rPr lang="en-US" dirty="0"/>
              <a:t>Light - absorbed and reflected (backscattered) by the structures in the tissue to different </a:t>
            </a:r>
            <a:r>
              <a:rPr lang="en-US" dirty="0" smtClean="0"/>
              <a:t>degrees</a:t>
            </a:r>
          </a:p>
          <a:p>
            <a:r>
              <a:rPr lang="en-US" dirty="0"/>
              <a:t>C</a:t>
            </a:r>
            <a:r>
              <a:rPr lang="en-US" dirty="0" smtClean="0"/>
              <a:t>ollected </a:t>
            </a:r>
            <a:r>
              <a:rPr lang="en-US" dirty="0"/>
              <a:t>light </a:t>
            </a:r>
            <a:r>
              <a:rPr lang="en-US" dirty="0" smtClean="0"/>
              <a:t>– carries information </a:t>
            </a:r>
            <a:r>
              <a:rPr lang="en-US" dirty="0"/>
              <a:t>about </a:t>
            </a:r>
            <a:r>
              <a:rPr lang="en-US" dirty="0" smtClean="0"/>
              <a:t>depth-resolved </a:t>
            </a:r>
            <a:r>
              <a:rPr lang="en-US" dirty="0"/>
              <a:t>backscattering </a:t>
            </a:r>
            <a:r>
              <a:rPr lang="en-US" dirty="0" smtClean="0"/>
              <a:t>reflectivity </a:t>
            </a:r>
            <a:r>
              <a:rPr lang="en-US" dirty="0"/>
              <a:t>of </a:t>
            </a:r>
            <a:r>
              <a:rPr lang="en-US" dirty="0" smtClean="0"/>
              <a:t>the tissue </a:t>
            </a:r>
            <a:r>
              <a:rPr lang="en-US" dirty="0"/>
              <a:t>structures at the illuminated </a:t>
            </a:r>
            <a:r>
              <a:rPr lang="en-US" dirty="0" smtClean="0"/>
              <a:t>spot</a:t>
            </a:r>
          </a:p>
          <a:p>
            <a:r>
              <a:rPr lang="en-US" dirty="0"/>
              <a:t>Image formed by the backscattering of light from vessel wall based on “echo time delay” with measurable signal intensity</a:t>
            </a:r>
          </a:p>
          <a:p>
            <a:endParaRPr lang="en-US" dirty="0" smtClean="0"/>
          </a:p>
          <a:p>
            <a:endParaRPr lang="en-US" dirty="0"/>
          </a:p>
        </p:txBody>
      </p:sp>
    </p:spTree>
    <p:extLst>
      <p:ext uri="{BB962C8B-B14F-4D97-AF65-F5344CB8AC3E}">
        <p14:creationId xmlns:p14="http://schemas.microsoft.com/office/powerpoint/2010/main" val="174515553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2009,Europe; 2010 US: C7XR OCT system (St. Jude Medical) first commercially available FD-OCT system for coronary imaging</a:t>
            </a:r>
          </a:p>
          <a:p>
            <a:pPr lvl="1"/>
            <a:r>
              <a:rPr lang="en-US" dirty="0"/>
              <a:t>2.7-Fr intravascular catheter with a rapid-exchange monorail tip</a:t>
            </a:r>
          </a:p>
          <a:p>
            <a:pPr lvl="1"/>
            <a:r>
              <a:rPr lang="en-US" dirty="0"/>
              <a:t>spatial resolution - 15 </a:t>
            </a:r>
            <a:r>
              <a:rPr lang="en-US" dirty="0" err="1"/>
              <a:t>μm</a:t>
            </a:r>
            <a:r>
              <a:rPr lang="en-US" dirty="0"/>
              <a:t>, 500 axial lines/frame at a rate of 100 frames/sec</a:t>
            </a:r>
          </a:p>
          <a:p>
            <a:pPr lvl="1"/>
            <a:r>
              <a:rPr lang="en-US" dirty="0"/>
              <a:t>tip of the catheter - a 125-μm-diameter optical fiber assembly consisting a side-looking </a:t>
            </a:r>
            <a:r>
              <a:rPr lang="en-US" dirty="0" smtClean="0"/>
              <a:t>lens</a:t>
            </a:r>
          </a:p>
          <a:p>
            <a:pPr lvl="1"/>
            <a:r>
              <a:rPr lang="en-US" dirty="0" smtClean="0"/>
              <a:t>assembly </a:t>
            </a:r>
            <a:r>
              <a:rPr lang="en-US" dirty="0"/>
              <a:t>is </a:t>
            </a:r>
            <a:r>
              <a:rPr lang="en-US" dirty="0" smtClean="0"/>
              <a:t>encapsulated in </a:t>
            </a:r>
            <a:r>
              <a:rPr lang="en-US" dirty="0"/>
              <a:t>a hollow torque wire that translates motion from a </a:t>
            </a:r>
            <a:r>
              <a:rPr lang="en-US" dirty="0" smtClean="0"/>
              <a:t>drive motor </a:t>
            </a:r>
            <a:r>
              <a:rPr lang="en-US" dirty="0"/>
              <a:t>located </a:t>
            </a:r>
            <a:r>
              <a:rPr lang="en-US" dirty="0" smtClean="0"/>
              <a:t>outside</a:t>
            </a:r>
          </a:p>
          <a:p>
            <a:pPr lvl="1"/>
            <a:r>
              <a:rPr lang="en-US" dirty="0" smtClean="0"/>
              <a:t>5-cm </a:t>
            </a:r>
            <a:r>
              <a:rPr lang="en-US" dirty="0"/>
              <a:t>vessel segment </a:t>
            </a:r>
            <a:r>
              <a:rPr lang="en-US" dirty="0" smtClean="0"/>
              <a:t>volumetrically imaged in ~3 seconds</a:t>
            </a:r>
          </a:p>
          <a:p>
            <a:pPr lvl="1"/>
            <a:r>
              <a:rPr lang="en-US" dirty="0"/>
              <a:t>maximum 14-mL bolus of contrast material at a maximum rate </a:t>
            </a:r>
            <a:r>
              <a:rPr lang="en-US" dirty="0" smtClean="0"/>
              <a:t>of 4 </a:t>
            </a:r>
            <a:r>
              <a:rPr lang="en-US" dirty="0"/>
              <a:t>mL/sec</a:t>
            </a:r>
          </a:p>
        </p:txBody>
      </p:sp>
    </p:spTree>
    <p:extLst>
      <p:ext uri="{BB962C8B-B14F-4D97-AF65-F5344CB8AC3E}">
        <p14:creationId xmlns:p14="http://schemas.microsoft.com/office/powerpoint/2010/main" val="32962066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1"/>
            <a:r>
              <a:rPr lang="en-US" dirty="0" smtClean="0"/>
              <a:t>TD-OCT(1st gen): mirror that moves to produce variable, yet known echo delays</a:t>
            </a:r>
          </a:p>
          <a:p>
            <a:pPr lvl="1"/>
            <a:endParaRPr lang="en-US" dirty="0" smtClean="0"/>
          </a:p>
          <a:p>
            <a:pPr lvl="1"/>
            <a:r>
              <a:rPr lang="en-US" dirty="0" smtClean="0"/>
              <a:t>FD-OCT(2</a:t>
            </a:r>
            <a:r>
              <a:rPr lang="en-US" baseline="30000" dirty="0" smtClean="0"/>
              <a:t>nd</a:t>
            </a:r>
            <a:r>
              <a:rPr lang="en-US" dirty="0" smtClean="0"/>
              <a:t> gen): </a:t>
            </a:r>
          </a:p>
          <a:p>
            <a:pPr lvl="2"/>
            <a:r>
              <a:rPr lang="en-US" dirty="0" smtClean="0"/>
              <a:t>fixed mirror with a variable frequency light source or “swept laser”</a:t>
            </a:r>
          </a:p>
          <a:p>
            <a:pPr lvl="2"/>
            <a:r>
              <a:rPr lang="en-US" dirty="0" smtClean="0"/>
              <a:t>simultaneous detection of reflections from all echo time delays, making the system significantly faster</a:t>
            </a:r>
          </a:p>
          <a:p>
            <a:endParaRPr lang="en-US" dirty="0"/>
          </a:p>
        </p:txBody>
      </p:sp>
    </p:spTree>
    <p:extLst>
      <p:ext uri="{BB962C8B-B14F-4D97-AF65-F5344CB8AC3E}">
        <p14:creationId xmlns:p14="http://schemas.microsoft.com/office/powerpoint/2010/main" val="3443993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Axial resolution of 2 to 15 </a:t>
            </a:r>
            <a:r>
              <a:rPr lang="en-US" dirty="0" err="1" smtClean="0"/>
              <a:t>μm</a:t>
            </a:r>
            <a:endParaRPr lang="en-US" dirty="0" smtClean="0"/>
          </a:p>
          <a:p>
            <a:r>
              <a:rPr lang="en-US" dirty="0" smtClean="0"/>
              <a:t>Able to measure the density of cellular aggregates and to provide information about their composition</a:t>
            </a:r>
          </a:p>
          <a:p>
            <a:endParaRPr lang="en-US" dirty="0"/>
          </a:p>
        </p:txBody>
      </p:sp>
    </p:spTree>
    <p:extLst>
      <p:ext uri="{BB962C8B-B14F-4D97-AF65-F5344CB8AC3E}">
        <p14:creationId xmlns:p14="http://schemas.microsoft.com/office/powerpoint/2010/main" val="2056688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CFR</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Ratio </a:t>
            </a:r>
            <a:r>
              <a:rPr lang="en-US" dirty="0"/>
              <a:t>of maximal to basal arterial </a:t>
            </a:r>
            <a:r>
              <a:rPr lang="en-US" dirty="0" smtClean="0"/>
              <a:t>flow</a:t>
            </a:r>
          </a:p>
          <a:p>
            <a:r>
              <a:rPr lang="en-US" dirty="0" smtClean="0"/>
              <a:t>No true “normal CFR,” lower CFR  &lt;2.0</a:t>
            </a:r>
          </a:p>
          <a:p>
            <a:r>
              <a:rPr lang="en-US" sz="3100" dirty="0" smtClean="0"/>
              <a:t>combined measure of the capacity of the major resistance components—the </a:t>
            </a:r>
            <a:r>
              <a:rPr lang="en-US" sz="3100" dirty="0" err="1" smtClean="0"/>
              <a:t>epicardial</a:t>
            </a:r>
            <a:r>
              <a:rPr lang="en-US" sz="3100" dirty="0" smtClean="0"/>
              <a:t> coronary artery and the supplied vascular bed</a:t>
            </a:r>
          </a:p>
          <a:p>
            <a:endParaRPr lang="en-US" sz="2600" dirty="0" smtClean="0"/>
          </a:p>
          <a:p>
            <a:r>
              <a:rPr lang="en-US" sz="2600" dirty="0" smtClean="0"/>
              <a:t>Low CFR  ?which component is affected – limited clinical applicability for specific lesion</a:t>
            </a:r>
          </a:p>
          <a:p>
            <a:endParaRPr lang="en-US" sz="2600" dirty="0" smtClean="0"/>
          </a:p>
          <a:p>
            <a:r>
              <a:rPr lang="en-US" sz="2600" dirty="0" smtClean="0"/>
              <a:t>May be reduced in normal coronary arteries and either hypertension or aortic stenosis -  myocardial hypertrophy and an abnormal microvasculature</a:t>
            </a:r>
          </a:p>
          <a:p>
            <a:endParaRPr lang="en-US" sz="2600" dirty="0" smtClean="0"/>
          </a:p>
          <a:p>
            <a:r>
              <a:rPr lang="en-US" sz="2600" dirty="0" smtClean="0"/>
              <a:t>Altered by changes in basal and hyperemic flows, both influenced by hemodynamics, loading conditions, and contractility</a:t>
            </a:r>
          </a:p>
          <a:p>
            <a:r>
              <a:rPr lang="en-US" sz="2600" dirty="0" smtClean="0"/>
              <a:t>best used to assess the microcirculation in the absence of </a:t>
            </a:r>
            <a:r>
              <a:rPr lang="en-US" sz="2600" dirty="0" err="1" smtClean="0"/>
              <a:t>epicardial</a:t>
            </a:r>
            <a:r>
              <a:rPr lang="en-US" sz="2600" dirty="0" smtClean="0"/>
              <a:t> artery </a:t>
            </a:r>
            <a:r>
              <a:rPr lang="en-US" sz="2600" dirty="0" err="1" smtClean="0"/>
              <a:t>narrowings</a:t>
            </a:r>
            <a:endParaRPr lang="en-US" sz="2600" dirty="0" smtClean="0"/>
          </a:p>
          <a:p>
            <a:endParaRPr lang="en-US" dirty="0" smtClean="0"/>
          </a:p>
          <a:p>
            <a:endParaRPr lang="en-US" dirty="0"/>
          </a:p>
        </p:txBody>
      </p:sp>
    </p:spTree>
    <p:extLst>
      <p:ext uri="{BB962C8B-B14F-4D97-AF65-F5344CB8AC3E}">
        <p14:creationId xmlns:p14="http://schemas.microsoft.com/office/powerpoint/2010/main" val="38469584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b="1" u="sng" dirty="0"/>
              <a:t>FD-OCT systems</a:t>
            </a:r>
          </a:p>
          <a:p>
            <a:r>
              <a:rPr lang="en-US" dirty="0"/>
              <a:t>2 types - differ in method of data extraction from the interferometer</a:t>
            </a:r>
          </a:p>
          <a:p>
            <a:pPr lvl="1"/>
            <a:r>
              <a:rPr lang="en-US" dirty="0"/>
              <a:t>optical frequency domain imaging (OFDI)/swept-source OCT(SS-OCT)</a:t>
            </a:r>
          </a:p>
          <a:p>
            <a:pPr lvl="1"/>
            <a:r>
              <a:rPr lang="en-US" dirty="0"/>
              <a:t>spectral domain </a:t>
            </a:r>
            <a:r>
              <a:rPr lang="en-US" dirty="0" smtClean="0"/>
              <a:t>OCT</a:t>
            </a:r>
          </a:p>
          <a:p>
            <a:pPr lvl="1"/>
            <a:endParaRPr lang="en-US" dirty="0"/>
          </a:p>
          <a:p>
            <a:r>
              <a:rPr lang="en-US" dirty="0"/>
              <a:t>SD-OCT</a:t>
            </a:r>
          </a:p>
          <a:p>
            <a:pPr lvl="1"/>
            <a:r>
              <a:rPr lang="en-US" dirty="0"/>
              <a:t>Broadband light source (similar to TD-OCT)</a:t>
            </a:r>
          </a:p>
          <a:p>
            <a:pPr lvl="1"/>
            <a:r>
              <a:rPr lang="en-US" dirty="0"/>
              <a:t>Dispersion of the broadband spectral components in a spectrometer and capturing modulated fringes using a parallel array of detectors</a:t>
            </a:r>
          </a:p>
          <a:p>
            <a:endParaRPr lang="en-US" dirty="0" smtClean="0"/>
          </a:p>
          <a:p>
            <a:pPr lvl="1"/>
            <a:endParaRPr lang="en-US" dirty="0"/>
          </a:p>
          <a:p>
            <a:endParaRPr lang="en-US" dirty="0"/>
          </a:p>
        </p:txBody>
      </p:sp>
    </p:spTree>
    <p:extLst>
      <p:ext uri="{BB962C8B-B14F-4D97-AF65-F5344CB8AC3E}">
        <p14:creationId xmlns:p14="http://schemas.microsoft.com/office/powerpoint/2010/main" val="7315682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1"/>
            <a:endParaRPr lang="en-US" dirty="0"/>
          </a:p>
          <a:p>
            <a:r>
              <a:rPr lang="en-US" dirty="0"/>
              <a:t>SS-OCT</a:t>
            </a:r>
          </a:p>
          <a:p>
            <a:pPr lvl="1"/>
            <a:r>
              <a:rPr lang="en-US" dirty="0"/>
              <a:t>Narrowband light source </a:t>
            </a:r>
          </a:p>
          <a:p>
            <a:pPr lvl="1"/>
            <a:r>
              <a:rPr lang="en-US" dirty="0"/>
              <a:t>Wavelength is tuned or “swept” through a broad spectral range</a:t>
            </a:r>
          </a:p>
          <a:p>
            <a:pPr lvl="1"/>
            <a:r>
              <a:rPr lang="en-US" dirty="0"/>
              <a:t>Commercial and research intravascular OCT imaging systems </a:t>
            </a:r>
            <a:r>
              <a:rPr lang="en-US" dirty="0" smtClean="0"/>
              <a:t>- </a:t>
            </a:r>
            <a:r>
              <a:rPr lang="en-US" dirty="0"/>
              <a:t>cost and complexity </a:t>
            </a:r>
            <a:r>
              <a:rPr lang="en-US" dirty="0" smtClean="0"/>
              <a:t>advantages in </a:t>
            </a:r>
            <a:r>
              <a:rPr lang="en-US" dirty="0"/>
              <a:t>the 1250- to 1360-nm wavelength regions</a:t>
            </a:r>
          </a:p>
        </p:txBody>
      </p:sp>
    </p:spTree>
    <p:extLst>
      <p:ext uri="{BB962C8B-B14F-4D97-AF65-F5344CB8AC3E}">
        <p14:creationId xmlns:p14="http://schemas.microsoft.com/office/powerpoint/2010/main" val="7558395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8592" y="374616"/>
            <a:ext cx="9183615" cy="6135911"/>
          </a:xfrm>
        </p:spPr>
      </p:pic>
    </p:spTree>
    <p:extLst>
      <p:ext uri="{BB962C8B-B14F-4D97-AF65-F5344CB8AC3E}">
        <p14:creationId xmlns:p14="http://schemas.microsoft.com/office/powerpoint/2010/main" val="17338923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DrgnFly_081313_WMV.wmv">
            <a:hlinkClick r:id="" action="ppaction://media"/>
            <a:extLst>
              <a:ext uri="{FF2B5EF4-FFF2-40B4-BE49-F238E27FC236}">
                <a16:creationId xmlns="" xmlns:a16="http://schemas.microsoft.com/office/drawing/2014/main" id="{579B4947-F36D-424F-84CD-AA53AC71663F}"/>
              </a:ext>
            </a:extLst>
          </p:cNvPr>
          <p:cNvPicPr>
            <a:picLocks noGrp="1" noChangeAspect="1"/>
          </p:cNvPicPr>
          <p:nvPr>
            <p:ph idx="1"/>
            <a:videoFile r:link="rId1"/>
            <p:extLst>
              <p:ext uri="{DAA4B4D4-6D71-4841-9C94-3DE7FCFB9230}">
                <p14:media xmlns:p14="http://schemas.microsoft.com/office/powerpoint/2010/main" r:embed="rId2">
                  <p14:trim st="9150.852000000001" end="32849.2112"/>
                </p14:media>
              </p:ext>
            </p:extLst>
          </p:nvPr>
        </p:nvPicPr>
        <p:blipFill>
          <a:blip r:embed="rId4"/>
          <a:stretch>
            <a:fillRect/>
          </a:stretch>
        </p:blipFill>
        <p:spPr>
          <a:xfrm>
            <a:off x="235909" y="155161"/>
            <a:ext cx="7250687" cy="4078512"/>
          </a:xfrm>
          <a:prstGeom prst="rect">
            <a:avLst/>
          </a:prstGeom>
        </p:spPr>
      </p:pic>
      <p:sp>
        <p:nvSpPr>
          <p:cNvPr id="5" name="object 3"/>
          <p:cNvSpPr txBox="1"/>
          <p:nvPr/>
        </p:nvSpPr>
        <p:spPr>
          <a:xfrm>
            <a:off x="7980372" y="865183"/>
            <a:ext cx="3374390" cy="2319481"/>
          </a:xfrm>
          <a:prstGeom prst="rect">
            <a:avLst/>
          </a:prstGeom>
        </p:spPr>
        <p:txBody>
          <a:bodyPr vert="horz" wrap="square" lIns="0" tIns="0" rIns="0" bIns="0" rtlCol="0">
            <a:spAutoFit/>
          </a:bodyPr>
          <a:lstStyle/>
          <a:p>
            <a:pPr marL="264160" marR="5080" indent="-251460">
              <a:lnSpc>
                <a:spcPct val="102600"/>
              </a:lnSpc>
              <a:buClr>
                <a:srgbClr val="2F3539"/>
              </a:buClr>
              <a:buFont typeface="Arial"/>
              <a:buChar char="•"/>
              <a:tabLst>
                <a:tab pos="264160" algn="l"/>
              </a:tabLst>
            </a:pPr>
            <a:r>
              <a:rPr sz="1550" spc="15" dirty="0">
                <a:latin typeface="Georgia"/>
                <a:cs typeface="Georgia"/>
              </a:rPr>
              <a:t>Di</a:t>
            </a:r>
            <a:r>
              <a:rPr sz="1550" spc="5" dirty="0">
                <a:latin typeface="Georgia"/>
                <a:cs typeface="Georgia"/>
              </a:rPr>
              <a:t>s</a:t>
            </a:r>
            <a:r>
              <a:rPr sz="1550" spc="10" dirty="0">
                <a:latin typeface="Georgia"/>
                <a:cs typeface="Georgia"/>
              </a:rPr>
              <a:t>t</a:t>
            </a:r>
            <a:r>
              <a:rPr sz="1550" spc="20" dirty="0">
                <a:latin typeface="Georgia"/>
                <a:cs typeface="Georgia"/>
              </a:rPr>
              <a:t>a</a:t>
            </a:r>
            <a:r>
              <a:rPr sz="1550" spc="15" dirty="0">
                <a:latin typeface="Georgia"/>
                <a:cs typeface="Georgia"/>
              </a:rPr>
              <a:t>nce </a:t>
            </a:r>
            <a:r>
              <a:rPr sz="1550" spc="5" dirty="0">
                <a:latin typeface="Georgia"/>
                <a:cs typeface="Georgia"/>
              </a:rPr>
              <a:t>fro</a:t>
            </a:r>
            <a:r>
              <a:rPr sz="1550" spc="25" dirty="0">
                <a:latin typeface="Georgia"/>
                <a:cs typeface="Georgia"/>
              </a:rPr>
              <a:t>m</a:t>
            </a:r>
            <a:r>
              <a:rPr sz="1550" spc="30" dirty="0">
                <a:latin typeface="Georgia"/>
                <a:cs typeface="Georgia"/>
              </a:rPr>
              <a:t> </a:t>
            </a:r>
            <a:r>
              <a:rPr sz="1550" spc="10" dirty="0">
                <a:latin typeface="Georgia"/>
                <a:cs typeface="Georgia"/>
              </a:rPr>
              <a:t>the</a:t>
            </a:r>
            <a:r>
              <a:rPr sz="1550" spc="15" dirty="0">
                <a:latin typeface="Georgia"/>
                <a:cs typeface="Georgia"/>
              </a:rPr>
              <a:t> Di</a:t>
            </a:r>
            <a:r>
              <a:rPr sz="1550" spc="5" dirty="0">
                <a:latin typeface="Georgia"/>
                <a:cs typeface="Georgia"/>
              </a:rPr>
              <a:t>s</a:t>
            </a:r>
            <a:r>
              <a:rPr sz="1550" spc="10" dirty="0">
                <a:latin typeface="Georgia"/>
                <a:cs typeface="Georgia"/>
              </a:rPr>
              <a:t>t</a:t>
            </a:r>
            <a:r>
              <a:rPr sz="1550" spc="20" dirty="0">
                <a:latin typeface="Georgia"/>
                <a:cs typeface="Georgia"/>
              </a:rPr>
              <a:t>a</a:t>
            </a:r>
            <a:r>
              <a:rPr sz="1550" spc="5" dirty="0">
                <a:latin typeface="Georgia"/>
                <a:cs typeface="Georgia"/>
              </a:rPr>
              <a:t>l </a:t>
            </a:r>
            <a:r>
              <a:rPr sz="1550" spc="15" dirty="0">
                <a:latin typeface="Georgia"/>
                <a:cs typeface="Georgia"/>
              </a:rPr>
              <a:t>marker</a:t>
            </a:r>
            <a:r>
              <a:rPr sz="1550" spc="25" dirty="0">
                <a:latin typeface="Georgia"/>
                <a:cs typeface="Georgia"/>
              </a:rPr>
              <a:t> </a:t>
            </a:r>
            <a:r>
              <a:rPr sz="1550" spc="10" dirty="0">
                <a:latin typeface="Georgia"/>
                <a:cs typeface="Georgia"/>
              </a:rPr>
              <a:t>to Lens</a:t>
            </a:r>
            <a:r>
              <a:rPr sz="1550" spc="5" dirty="0">
                <a:latin typeface="Georgia"/>
                <a:cs typeface="Georgia"/>
              </a:rPr>
              <a:t> </a:t>
            </a:r>
            <a:r>
              <a:rPr sz="1550" spc="10" dirty="0">
                <a:latin typeface="Georgia"/>
                <a:cs typeface="Georgia"/>
              </a:rPr>
              <a:t>Mark</a:t>
            </a:r>
            <a:r>
              <a:rPr sz="1550" spc="20" dirty="0">
                <a:latin typeface="Georgia"/>
                <a:cs typeface="Georgia"/>
              </a:rPr>
              <a:t>e</a:t>
            </a:r>
            <a:r>
              <a:rPr sz="1550" spc="10" dirty="0">
                <a:latin typeface="Georgia"/>
                <a:cs typeface="Georgia"/>
              </a:rPr>
              <a:t>r</a:t>
            </a:r>
            <a:r>
              <a:rPr sz="1550" spc="50" dirty="0">
                <a:latin typeface="Georgia"/>
                <a:cs typeface="Georgia"/>
              </a:rPr>
              <a:t> </a:t>
            </a:r>
            <a:r>
              <a:rPr sz="1550" spc="20" dirty="0">
                <a:latin typeface="Georgia"/>
                <a:cs typeface="Georgia"/>
              </a:rPr>
              <a:t>=</a:t>
            </a:r>
            <a:r>
              <a:rPr sz="1550" spc="5" dirty="0">
                <a:latin typeface="Georgia"/>
                <a:cs typeface="Georgia"/>
              </a:rPr>
              <a:t> </a:t>
            </a:r>
            <a:r>
              <a:rPr sz="1550" spc="20" dirty="0">
                <a:latin typeface="Georgia"/>
                <a:cs typeface="Georgia"/>
              </a:rPr>
              <a:t>26mm</a:t>
            </a:r>
            <a:endParaRPr sz="1550" dirty="0">
              <a:latin typeface="Georgia"/>
              <a:cs typeface="Georgia"/>
            </a:endParaRPr>
          </a:p>
          <a:p>
            <a:pPr marL="264160" marR="95885" indent="-251460">
              <a:lnSpc>
                <a:spcPct val="102600"/>
              </a:lnSpc>
              <a:spcBef>
                <a:spcPts val="490"/>
              </a:spcBef>
              <a:buClr>
                <a:srgbClr val="2F3539"/>
              </a:buClr>
              <a:buFont typeface="Arial"/>
              <a:buChar char="•"/>
              <a:tabLst>
                <a:tab pos="264160" algn="l"/>
              </a:tabLst>
            </a:pPr>
            <a:r>
              <a:rPr sz="1550" spc="15" dirty="0">
                <a:latin typeface="Georgia"/>
                <a:cs typeface="Georgia"/>
              </a:rPr>
              <a:t>Di</a:t>
            </a:r>
            <a:r>
              <a:rPr sz="1550" spc="5" dirty="0">
                <a:latin typeface="Georgia"/>
                <a:cs typeface="Georgia"/>
              </a:rPr>
              <a:t>s</a:t>
            </a:r>
            <a:r>
              <a:rPr sz="1550" spc="10" dirty="0">
                <a:latin typeface="Georgia"/>
                <a:cs typeface="Georgia"/>
              </a:rPr>
              <a:t>t</a:t>
            </a:r>
            <a:r>
              <a:rPr sz="1550" spc="20" dirty="0">
                <a:latin typeface="Georgia"/>
                <a:cs typeface="Georgia"/>
              </a:rPr>
              <a:t>a</a:t>
            </a:r>
            <a:r>
              <a:rPr sz="1550" spc="15" dirty="0">
                <a:latin typeface="Georgia"/>
                <a:cs typeface="Georgia"/>
              </a:rPr>
              <a:t>nce </a:t>
            </a:r>
            <a:r>
              <a:rPr sz="1550" spc="5" dirty="0">
                <a:latin typeface="Georgia"/>
                <a:cs typeface="Georgia"/>
              </a:rPr>
              <a:t>fro</a:t>
            </a:r>
            <a:r>
              <a:rPr sz="1550" spc="25" dirty="0">
                <a:latin typeface="Georgia"/>
                <a:cs typeface="Georgia"/>
              </a:rPr>
              <a:t>m</a:t>
            </a:r>
            <a:r>
              <a:rPr sz="1550" spc="20" dirty="0">
                <a:latin typeface="Georgia"/>
                <a:cs typeface="Georgia"/>
              </a:rPr>
              <a:t> </a:t>
            </a:r>
            <a:r>
              <a:rPr sz="1550" spc="15" dirty="0">
                <a:latin typeface="Georgia"/>
                <a:cs typeface="Georgia"/>
              </a:rPr>
              <a:t>Lens</a:t>
            </a:r>
            <a:r>
              <a:rPr sz="1550" spc="20" dirty="0">
                <a:latin typeface="Georgia"/>
                <a:cs typeface="Georgia"/>
              </a:rPr>
              <a:t> </a:t>
            </a:r>
            <a:r>
              <a:rPr sz="1550" spc="10" dirty="0">
                <a:latin typeface="Georgia"/>
                <a:cs typeface="Georgia"/>
              </a:rPr>
              <a:t>Mark</a:t>
            </a:r>
            <a:r>
              <a:rPr sz="1550" spc="20" dirty="0">
                <a:latin typeface="Georgia"/>
                <a:cs typeface="Georgia"/>
              </a:rPr>
              <a:t>e</a:t>
            </a:r>
            <a:r>
              <a:rPr sz="1550" spc="10" dirty="0">
                <a:latin typeface="Georgia"/>
                <a:cs typeface="Georgia"/>
              </a:rPr>
              <a:t>r</a:t>
            </a:r>
            <a:r>
              <a:rPr sz="1550" spc="30" dirty="0">
                <a:latin typeface="Georgia"/>
                <a:cs typeface="Georgia"/>
              </a:rPr>
              <a:t> </a:t>
            </a:r>
            <a:r>
              <a:rPr sz="1550" spc="15" dirty="0">
                <a:latin typeface="Georgia"/>
                <a:cs typeface="Georgia"/>
              </a:rPr>
              <a:t>to</a:t>
            </a:r>
            <a:r>
              <a:rPr sz="1550" spc="5" dirty="0">
                <a:latin typeface="Georgia"/>
                <a:cs typeface="Georgia"/>
              </a:rPr>
              <a:t> </a:t>
            </a:r>
            <a:r>
              <a:rPr sz="1550" spc="10" dirty="0">
                <a:latin typeface="Georgia"/>
                <a:cs typeface="Georgia"/>
              </a:rPr>
              <a:t>the</a:t>
            </a:r>
            <a:r>
              <a:rPr sz="1550" spc="5" dirty="0">
                <a:latin typeface="Georgia"/>
                <a:cs typeface="Georgia"/>
              </a:rPr>
              <a:t> </a:t>
            </a:r>
            <a:r>
              <a:rPr sz="1550" spc="10" dirty="0">
                <a:latin typeface="Georgia"/>
                <a:cs typeface="Georgia"/>
              </a:rPr>
              <a:t>p</a:t>
            </a:r>
            <a:r>
              <a:rPr sz="1550" dirty="0">
                <a:latin typeface="Georgia"/>
                <a:cs typeface="Georgia"/>
              </a:rPr>
              <a:t>r</a:t>
            </a:r>
            <a:r>
              <a:rPr sz="1550" spc="15" dirty="0">
                <a:latin typeface="Georgia"/>
                <a:cs typeface="Georgia"/>
              </a:rPr>
              <a:t>ox</a:t>
            </a:r>
            <a:r>
              <a:rPr sz="1550" spc="10" dirty="0">
                <a:latin typeface="Georgia"/>
                <a:cs typeface="Georgia"/>
              </a:rPr>
              <a:t>i</a:t>
            </a:r>
            <a:r>
              <a:rPr sz="1550" spc="15" dirty="0">
                <a:latin typeface="Georgia"/>
                <a:cs typeface="Georgia"/>
              </a:rPr>
              <a:t>mal</a:t>
            </a:r>
            <a:r>
              <a:rPr sz="1550" dirty="0">
                <a:latin typeface="Georgia"/>
                <a:cs typeface="Georgia"/>
              </a:rPr>
              <a:t> </a:t>
            </a:r>
            <a:r>
              <a:rPr sz="1550" spc="10" dirty="0">
                <a:latin typeface="Georgia"/>
                <a:cs typeface="Georgia"/>
              </a:rPr>
              <a:t>Mark</a:t>
            </a:r>
            <a:r>
              <a:rPr sz="1550" spc="20" dirty="0">
                <a:latin typeface="Georgia"/>
                <a:cs typeface="Georgia"/>
              </a:rPr>
              <a:t>e</a:t>
            </a:r>
            <a:r>
              <a:rPr sz="1550" spc="15" dirty="0">
                <a:latin typeface="Georgia"/>
                <a:cs typeface="Georgia"/>
              </a:rPr>
              <a:t>r=</a:t>
            </a:r>
            <a:r>
              <a:rPr sz="1550" spc="10" dirty="0">
                <a:latin typeface="Georgia"/>
                <a:cs typeface="Georgia"/>
              </a:rPr>
              <a:t> </a:t>
            </a:r>
            <a:r>
              <a:rPr sz="1550" spc="15" dirty="0">
                <a:latin typeface="Georgia"/>
                <a:cs typeface="Georgia"/>
              </a:rPr>
              <a:t>50mm</a:t>
            </a:r>
            <a:endParaRPr sz="1550" dirty="0">
              <a:latin typeface="Georgia"/>
              <a:cs typeface="Georgia"/>
            </a:endParaRPr>
          </a:p>
          <a:p>
            <a:pPr marL="818515" marR="135255">
              <a:lnSpc>
                <a:spcPct val="101099"/>
              </a:lnSpc>
              <a:spcBef>
                <a:spcPts val="500"/>
              </a:spcBef>
            </a:pPr>
            <a:r>
              <a:rPr sz="1400" dirty="0">
                <a:latin typeface="Georgia"/>
                <a:cs typeface="Georgia"/>
              </a:rPr>
              <a:t>Fr</a:t>
            </a:r>
            <a:r>
              <a:rPr sz="1400" spc="-5" dirty="0">
                <a:latin typeface="Georgia"/>
                <a:cs typeface="Georgia"/>
              </a:rPr>
              <a:t>a</a:t>
            </a:r>
            <a:r>
              <a:rPr sz="1400" spc="5" dirty="0">
                <a:latin typeface="Georgia"/>
                <a:cs typeface="Georgia"/>
              </a:rPr>
              <a:t>me</a:t>
            </a:r>
            <a:r>
              <a:rPr sz="1400" dirty="0">
                <a:latin typeface="Georgia"/>
                <a:cs typeface="Georgia"/>
              </a:rPr>
              <a:t> </a:t>
            </a:r>
            <a:r>
              <a:rPr sz="1400" spc="5" dirty="0">
                <a:latin typeface="Georgia"/>
                <a:cs typeface="Georgia"/>
              </a:rPr>
              <a:t>the</a:t>
            </a:r>
            <a:r>
              <a:rPr sz="1400" spc="-15" dirty="0">
                <a:latin typeface="Georgia"/>
                <a:cs typeface="Georgia"/>
              </a:rPr>
              <a:t> </a:t>
            </a:r>
            <a:r>
              <a:rPr sz="1400" dirty="0">
                <a:latin typeface="Georgia"/>
                <a:cs typeface="Georgia"/>
              </a:rPr>
              <a:t>spe</a:t>
            </a:r>
            <a:r>
              <a:rPr sz="1400" spc="5" dirty="0">
                <a:latin typeface="Georgia"/>
                <a:cs typeface="Georgia"/>
              </a:rPr>
              <a:t>ci</a:t>
            </a:r>
            <a:r>
              <a:rPr sz="1400" spc="-5" dirty="0">
                <a:latin typeface="Georgia"/>
                <a:cs typeface="Georgia"/>
              </a:rPr>
              <a:t>f</a:t>
            </a:r>
            <a:r>
              <a:rPr sz="1400" spc="5" dirty="0">
                <a:latin typeface="Georgia"/>
                <a:cs typeface="Georgia"/>
              </a:rPr>
              <a:t>ic</a:t>
            </a:r>
            <a:r>
              <a:rPr sz="1400" spc="-10" dirty="0">
                <a:latin typeface="Georgia"/>
                <a:cs typeface="Georgia"/>
              </a:rPr>
              <a:t> </a:t>
            </a:r>
            <a:r>
              <a:rPr sz="1400" dirty="0">
                <a:latin typeface="Georgia"/>
                <a:cs typeface="Georgia"/>
              </a:rPr>
              <a:t>regi</a:t>
            </a:r>
            <a:r>
              <a:rPr sz="1400" spc="-5" dirty="0">
                <a:latin typeface="Georgia"/>
                <a:cs typeface="Georgia"/>
              </a:rPr>
              <a:t>o</a:t>
            </a:r>
            <a:r>
              <a:rPr sz="1400" spc="5" dirty="0">
                <a:latin typeface="Georgia"/>
                <a:cs typeface="Georgia"/>
              </a:rPr>
              <a:t>n</a:t>
            </a:r>
            <a:r>
              <a:rPr sz="1400" spc="-35" dirty="0">
                <a:latin typeface="Georgia"/>
                <a:cs typeface="Georgia"/>
              </a:rPr>
              <a:t> </a:t>
            </a:r>
            <a:r>
              <a:rPr sz="1400" spc="5" dirty="0">
                <a:latin typeface="Georgia"/>
                <a:cs typeface="Georgia"/>
              </a:rPr>
              <a:t>of int</a:t>
            </a:r>
            <a:r>
              <a:rPr sz="1400" dirty="0">
                <a:latin typeface="Georgia"/>
                <a:cs typeface="Georgia"/>
              </a:rPr>
              <a:t>ere</a:t>
            </a:r>
            <a:r>
              <a:rPr sz="1400" spc="5" dirty="0">
                <a:latin typeface="Georgia"/>
                <a:cs typeface="Georgia"/>
              </a:rPr>
              <a:t>st</a:t>
            </a:r>
            <a:r>
              <a:rPr sz="1400" spc="-35" dirty="0">
                <a:latin typeface="Georgia"/>
                <a:cs typeface="Georgia"/>
              </a:rPr>
              <a:t> </a:t>
            </a:r>
            <a:r>
              <a:rPr sz="1400" spc="5" dirty="0">
                <a:latin typeface="Georgia"/>
                <a:cs typeface="Georgia"/>
              </a:rPr>
              <a:t>in</a:t>
            </a:r>
            <a:r>
              <a:rPr sz="1400" spc="-10" dirty="0">
                <a:latin typeface="Georgia"/>
                <a:cs typeface="Georgia"/>
              </a:rPr>
              <a:t> </a:t>
            </a:r>
            <a:r>
              <a:rPr sz="1400" spc="5" dirty="0">
                <a:latin typeface="Georgia"/>
                <a:cs typeface="Georgia"/>
              </a:rPr>
              <a:t>the</a:t>
            </a:r>
            <a:r>
              <a:rPr sz="1400" spc="-5" dirty="0">
                <a:latin typeface="Georgia"/>
                <a:cs typeface="Georgia"/>
              </a:rPr>
              <a:t> </a:t>
            </a:r>
            <a:r>
              <a:rPr sz="1400" spc="5" dirty="0">
                <a:latin typeface="Georgia"/>
                <a:cs typeface="Georgia"/>
              </a:rPr>
              <a:t>Hig</a:t>
            </a:r>
            <a:r>
              <a:rPr sz="1400" spc="10" dirty="0">
                <a:latin typeface="Georgia"/>
                <a:cs typeface="Georgia"/>
              </a:rPr>
              <a:t>h</a:t>
            </a:r>
            <a:r>
              <a:rPr sz="1400" dirty="0">
                <a:latin typeface="Georgia"/>
                <a:cs typeface="Georgia"/>
              </a:rPr>
              <a:t>-res</a:t>
            </a:r>
            <a:r>
              <a:rPr sz="1400" spc="-5" dirty="0">
                <a:latin typeface="Georgia"/>
                <a:cs typeface="Georgia"/>
              </a:rPr>
              <a:t>ol</a:t>
            </a:r>
            <a:r>
              <a:rPr sz="1400" spc="-10" dirty="0">
                <a:latin typeface="Georgia"/>
                <a:cs typeface="Georgia"/>
              </a:rPr>
              <a:t>uti</a:t>
            </a:r>
            <a:r>
              <a:rPr sz="1400" spc="5" dirty="0">
                <a:latin typeface="Georgia"/>
                <a:cs typeface="Georgia"/>
              </a:rPr>
              <a:t>on</a:t>
            </a:r>
            <a:r>
              <a:rPr sz="1400" dirty="0">
                <a:latin typeface="Georgia"/>
                <a:cs typeface="Georgia"/>
              </a:rPr>
              <a:t> </a:t>
            </a:r>
            <a:r>
              <a:rPr sz="1400" spc="5" dirty="0">
                <a:latin typeface="Georgia"/>
                <a:cs typeface="Georgia"/>
              </a:rPr>
              <a:t>Mo</a:t>
            </a:r>
            <a:r>
              <a:rPr sz="1400" dirty="0">
                <a:latin typeface="Georgia"/>
                <a:cs typeface="Georgia"/>
              </a:rPr>
              <a:t>de</a:t>
            </a:r>
          </a:p>
          <a:p>
            <a:pPr marL="264160" marR="31115" indent="-251460">
              <a:lnSpc>
                <a:spcPct val="102600"/>
              </a:lnSpc>
              <a:spcBef>
                <a:spcPts val="484"/>
              </a:spcBef>
              <a:buClr>
                <a:srgbClr val="2F3539"/>
              </a:buClr>
              <a:buFont typeface="Arial"/>
              <a:buChar char="•"/>
              <a:tabLst>
                <a:tab pos="264160" algn="l"/>
              </a:tabLst>
            </a:pPr>
            <a:r>
              <a:rPr sz="1550" spc="15" dirty="0">
                <a:latin typeface="Georgia"/>
                <a:cs typeface="Georgia"/>
              </a:rPr>
              <a:t>Di</a:t>
            </a:r>
            <a:r>
              <a:rPr sz="1550" spc="5" dirty="0">
                <a:latin typeface="Georgia"/>
                <a:cs typeface="Georgia"/>
              </a:rPr>
              <a:t>s</a:t>
            </a:r>
            <a:r>
              <a:rPr sz="1550" spc="10" dirty="0">
                <a:latin typeface="Georgia"/>
                <a:cs typeface="Georgia"/>
              </a:rPr>
              <a:t>t</a:t>
            </a:r>
            <a:r>
              <a:rPr sz="1550" spc="20" dirty="0">
                <a:latin typeface="Georgia"/>
                <a:cs typeface="Georgia"/>
              </a:rPr>
              <a:t>a</a:t>
            </a:r>
            <a:r>
              <a:rPr sz="1550" spc="15" dirty="0">
                <a:latin typeface="Georgia"/>
                <a:cs typeface="Georgia"/>
              </a:rPr>
              <a:t>nce </a:t>
            </a:r>
            <a:r>
              <a:rPr sz="1550" spc="5" dirty="0">
                <a:latin typeface="Georgia"/>
                <a:cs typeface="Georgia"/>
              </a:rPr>
              <a:t>fro</a:t>
            </a:r>
            <a:r>
              <a:rPr sz="1550" spc="25" dirty="0">
                <a:latin typeface="Georgia"/>
                <a:cs typeface="Georgia"/>
              </a:rPr>
              <a:t>m</a:t>
            </a:r>
            <a:r>
              <a:rPr sz="1550" spc="20" dirty="0">
                <a:latin typeface="Georgia"/>
                <a:cs typeface="Georgia"/>
              </a:rPr>
              <a:t> </a:t>
            </a:r>
            <a:r>
              <a:rPr sz="1550" dirty="0">
                <a:latin typeface="Georgia"/>
                <a:cs typeface="Georgia"/>
              </a:rPr>
              <a:t>l</a:t>
            </a:r>
            <a:r>
              <a:rPr sz="1550" spc="15" dirty="0">
                <a:latin typeface="Georgia"/>
                <a:cs typeface="Georgia"/>
              </a:rPr>
              <a:t>ens</a:t>
            </a:r>
            <a:r>
              <a:rPr sz="1550" spc="-5" dirty="0">
                <a:latin typeface="Georgia"/>
                <a:cs typeface="Georgia"/>
              </a:rPr>
              <a:t> </a:t>
            </a:r>
            <a:r>
              <a:rPr sz="1550" spc="15" dirty="0">
                <a:latin typeface="Georgia"/>
                <a:cs typeface="Georgia"/>
              </a:rPr>
              <a:t>to</a:t>
            </a:r>
            <a:r>
              <a:rPr sz="1550" spc="20" dirty="0">
                <a:latin typeface="Georgia"/>
                <a:cs typeface="Georgia"/>
              </a:rPr>
              <a:t> </a:t>
            </a:r>
            <a:r>
              <a:rPr sz="1550" spc="15" dirty="0">
                <a:latin typeface="Georgia"/>
                <a:cs typeface="Georgia"/>
              </a:rPr>
              <a:t>Lens</a:t>
            </a:r>
            <a:r>
              <a:rPr sz="1550" spc="20" dirty="0">
                <a:latin typeface="Georgia"/>
                <a:cs typeface="Georgia"/>
              </a:rPr>
              <a:t> </a:t>
            </a:r>
            <a:r>
              <a:rPr sz="1550" spc="15" dirty="0">
                <a:latin typeface="Georgia"/>
                <a:cs typeface="Georgia"/>
              </a:rPr>
              <a:t>marker</a:t>
            </a:r>
            <a:r>
              <a:rPr sz="1550" spc="10" dirty="0">
                <a:latin typeface="Georgia"/>
                <a:cs typeface="Georgia"/>
              </a:rPr>
              <a:t> is </a:t>
            </a:r>
            <a:r>
              <a:rPr sz="1550" spc="20" dirty="0">
                <a:latin typeface="Georgia"/>
                <a:cs typeface="Georgia"/>
              </a:rPr>
              <a:t>= </a:t>
            </a:r>
            <a:r>
              <a:rPr sz="1550" spc="15" dirty="0">
                <a:latin typeface="Georgia"/>
                <a:cs typeface="Georgia"/>
              </a:rPr>
              <a:t>2</a:t>
            </a:r>
            <a:r>
              <a:rPr sz="1550" spc="10" dirty="0">
                <a:latin typeface="Georgia"/>
                <a:cs typeface="Georgia"/>
              </a:rPr>
              <a:t> </a:t>
            </a:r>
            <a:r>
              <a:rPr sz="1550" spc="25" dirty="0">
                <a:latin typeface="Georgia"/>
                <a:cs typeface="Georgia"/>
              </a:rPr>
              <a:t>mm</a:t>
            </a:r>
            <a:endParaRPr sz="1550" dirty="0">
              <a:latin typeface="Georgia"/>
              <a:cs typeface="Georgia"/>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2560" y="4308727"/>
            <a:ext cx="8488680" cy="2549273"/>
          </a:xfrm>
          <a:prstGeom prst="rect">
            <a:avLst/>
          </a:prstGeom>
        </p:spPr>
      </p:pic>
    </p:spTree>
    <p:extLst>
      <p:ext uri="{BB962C8B-B14F-4D97-AF65-F5344CB8AC3E}">
        <p14:creationId xmlns:p14="http://schemas.microsoft.com/office/powerpoint/2010/main" val="28969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3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after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8069" y="1631442"/>
            <a:ext cx="9494761" cy="4028694"/>
          </a:xfrm>
        </p:spPr>
      </p:pic>
    </p:spTree>
    <p:extLst>
      <p:ext uri="{BB962C8B-B14F-4D97-AF65-F5344CB8AC3E}">
        <p14:creationId xmlns:p14="http://schemas.microsoft.com/office/powerpoint/2010/main" val="28636210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1200" y="907471"/>
            <a:ext cx="10096500" cy="615553"/>
          </a:xfrm>
          <a:prstGeom prst="rect">
            <a:avLst/>
          </a:prstGeom>
        </p:spPr>
        <p:txBody>
          <a:bodyPr vert="horz" wrap="square" lIns="0" tIns="0" rIns="0" bIns="0" rtlCol="0" anchor="ctr">
            <a:spAutoFit/>
          </a:bodyPr>
          <a:lstStyle/>
          <a:p>
            <a:pPr marL="12700">
              <a:lnSpc>
                <a:spcPct val="100000"/>
              </a:lnSpc>
            </a:pPr>
            <a:r>
              <a:rPr lang="en-US" spc="80" dirty="0" smtClean="0"/>
              <a:t>IMAGE ACQUISITION:</a:t>
            </a:r>
            <a:r>
              <a:rPr spc="80" dirty="0" smtClean="0"/>
              <a:t>C</a:t>
            </a:r>
            <a:r>
              <a:rPr spc="-110" dirty="0" smtClean="0"/>
              <a:t>A</a:t>
            </a:r>
            <a:r>
              <a:rPr spc="80" dirty="0" smtClean="0"/>
              <a:t>TH</a:t>
            </a:r>
            <a:r>
              <a:rPr spc="70" dirty="0" smtClean="0"/>
              <a:t>E</a:t>
            </a:r>
            <a:r>
              <a:rPr spc="80" dirty="0" smtClean="0"/>
              <a:t>T</a:t>
            </a:r>
            <a:r>
              <a:rPr spc="85" dirty="0" smtClean="0"/>
              <a:t>E</a:t>
            </a:r>
            <a:r>
              <a:rPr dirty="0" smtClean="0"/>
              <a:t>R</a:t>
            </a:r>
            <a:r>
              <a:rPr spc="200" dirty="0" smtClean="0"/>
              <a:t> </a:t>
            </a:r>
            <a:r>
              <a:rPr spc="85" dirty="0"/>
              <a:t>P</a:t>
            </a:r>
            <a:r>
              <a:rPr spc="80" dirty="0"/>
              <a:t>RE</a:t>
            </a:r>
            <a:r>
              <a:rPr spc="-80" dirty="0"/>
              <a:t>P</a:t>
            </a:r>
            <a:r>
              <a:rPr spc="85" dirty="0"/>
              <a:t>A</a:t>
            </a:r>
            <a:r>
              <a:rPr spc="80" dirty="0"/>
              <a:t>R</a:t>
            </a:r>
            <a:r>
              <a:rPr spc="-110" dirty="0"/>
              <a:t>A</a:t>
            </a:r>
            <a:r>
              <a:rPr spc="80" dirty="0"/>
              <a:t>TI</a:t>
            </a:r>
            <a:r>
              <a:rPr spc="75" dirty="0"/>
              <a:t>O</a:t>
            </a:r>
            <a:r>
              <a:rPr dirty="0"/>
              <a:t>N</a:t>
            </a:r>
          </a:p>
        </p:txBody>
      </p:sp>
      <p:sp>
        <p:nvSpPr>
          <p:cNvPr id="3" name="object 3"/>
          <p:cNvSpPr txBox="1"/>
          <p:nvPr/>
        </p:nvSpPr>
        <p:spPr>
          <a:xfrm>
            <a:off x="1229664" y="1853104"/>
            <a:ext cx="3718560" cy="3578928"/>
          </a:xfrm>
          <a:prstGeom prst="rect">
            <a:avLst/>
          </a:prstGeom>
        </p:spPr>
        <p:txBody>
          <a:bodyPr vert="horz" wrap="square" lIns="0" tIns="0" rIns="0" bIns="0" rtlCol="0">
            <a:spAutoFit/>
          </a:bodyPr>
          <a:lstStyle/>
          <a:p>
            <a:pPr marL="414655" indent="-401955">
              <a:buFont typeface="Georgia"/>
              <a:buAutoNum type="arabicPeriod"/>
              <a:tabLst>
                <a:tab pos="415290" algn="l"/>
              </a:tabLst>
            </a:pPr>
            <a:r>
              <a:rPr sz="1750" spc="-15" dirty="0">
                <a:latin typeface="Georgia"/>
                <a:cs typeface="Georgia"/>
              </a:rPr>
              <a:t>Re</a:t>
            </a:r>
            <a:r>
              <a:rPr sz="1750" spc="-20" dirty="0">
                <a:latin typeface="Georgia"/>
                <a:cs typeface="Georgia"/>
              </a:rPr>
              <a:t>m</a:t>
            </a:r>
            <a:r>
              <a:rPr sz="1750" spc="-15" dirty="0">
                <a:latin typeface="Georgia"/>
                <a:cs typeface="Georgia"/>
              </a:rPr>
              <a:t>ov</a:t>
            </a:r>
            <a:r>
              <a:rPr sz="1750" dirty="0">
                <a:latin typeface="Georgia"/>
                <a:cs typeface="Georgia"/>
              </a:rPr>
              <a:t>e</a:t>
            </a:r>
            <a:r>
              <a:rPr sz="1750" spc="-30" dirty="0">
                <a:latin typeface="Georgia"/>
                <a:cs typeface="Georgia"/>
              </a:rPr>
              <a:t> </a:t>
            </a:r>
            <a:r>
              <a:rPr sz="1750" spc="-10" dirty="0">
                <a:latin typeface="Georgia"/>
                <a:cs typeface="Georgia"/>
              </a:rPr>
              <a:t>c</a:t>
            </a:r>
            <a:r>
              <a:rPr sz="1750" spc="-15" dirty="0">
                <a:latin typeface="Georgia"/>
                <a:cs typeface="Georgia"/>
              </a:rPr>
              <a:t>a</a:t>
            </a:r>
            <a:r>
              <a:rPr sz="1750" spc="-10" dirty="0">
                <a:latin typeface="Georgia"/>
                <a:cs typeface="Georgia"/>
              </a:rPr>
              <a:t>th</a:t>
            </a:r>
            <a:r>
              <a:rPr sz="1750" spc="-15" dirty="0">
                <a:latin typeface="Georgia"/>
                <a:cs typeface="Georgia"/>
              </a:rPr>
              <a:t>e</a:t>
            </a:r>
            <a:r>
              <a:rPr sz="1750" spc="-10" dirty="0">
                <a:latin typeface="Georgia"/>
                <a:cs typeface="Georgia"/>
              </a:rPr>
              <a:t>t</a:t>
            </a:r>
            <a:r>
              <a:rPr sz="1750" spc="-15" dirty="0">
                <a:latin typeface="Georgia"/>
                <a:cs typeface="Georgia"/>
              </a:rPr>
              <a:t>e</a:t>
            </a:r>
            <a:r>
              <a:rPr sz="1750" dirty="0">
                <a:latin typeface="Georgia"/>
                <a:cs typeface="Georgia"/>
              </a:rPr>
              <a:t>r</a:t>
            </a:r>
            <a:r>
              <a:rPr sz="1750" spc="20" dirty="0">
                <a:latin typeface="Georgia"/>
                <a:cs typeface="Georgia"/>
              </a:rPr>
              <a:t> </a:t>
            </a:r>
            <a:r>
              <a:rPr sz="1750" spc="-10" dirty="0">
                <a:latin typeface="Georgia"/>
                <a:cs typeface="Georgia"/>
              </a:rPr>
              <a:t>f</a:t>
            </a:r>
            <a:r>
              <a:rPr sz="1750" spc="-20" dirty="0">
                <a:latin typeface="Georgia"/>
                <a:cs typeface="Georgia"/>
              </a:rPr>
              <a:t>r</a:t>
            </a:r>
            <a:r>
              <a:rPr sz="1750" spc="-15" dirty="0">
                <a:latin typeface="Georgia"/>
                <a:cs typeface="Georgia"/>
              </a:rPr>
              <a:t>o</a:t>
            </a:r>
            <a:r>
              <a:rPr sz="1750" dirty="0">
                <a:latin typeface="Georgia"/>
                <a:cs typeface="Georgia"/>
              </a:rPr>
              <a:t>m</a:t>
            </a:r>
            <a:r>
              <a:rPr sz="1750" spc="-10" dirty="0">
                <a:latin typeface="Georgia"/>
                <a:cs typeface="Georgia"/>
              </a:rPr>
              <a:t> h</a:t>
            </a:r>
            <a:r>
              <a:rPr sz="1750" spc="-15" dirty="0">
                <a:latin typeface="Georgia"/>
                <a:cs typeface="Georgia"/>
              </a:rPr>
              <a:t>oo</a:t>
            </a:r>
            <a:r>
              <a:rPr sz="1750" dirty="0">
                <a:latin typeface="Georgia"/>
                <a:cs typeface="Georgia"/>
              </a:rPr>
              <a:t>p</a:t>
            </a:r>
          </a:p>
          <a:p>
            <a:pPr>
              <a:spcBef>
                <a:spcPts val="44"/>
              </a:spcBef>
              <a:buFont typeface="Georgia"/>
              <a:buAutoNum type="arabicPeriod"/>
            </a:pPr>
            <a:endParaRPr sz="1350" dirty="0">
              <a:latin typeface="Times New Roman"/>
              <a:cs typeface="Times New Roman"/>
            </a:endParaRPr>
          </a:p>
          <a:p>
            <a:pPr marL="414655" marR="5080" indent="-401955">
              <a:lnSpc>
                <a:spcPct val="101099"/>
              </a:lnSpc>
              <a:buFont typeface="Georgia"/>
              <a:buAutoNum type="arabicPeriod"/>
              <a:tabLst>
                <a:tab pos="415290" algn="l"/>
              </a:tabLst>
            </a:pPr>
            <a:r>
              <a:rPr sz="1750" spc="-20" dirty="0">
                <a:latin typeface="Georgia"/>
                <a:cs typeface="Georgia"/>
              </a:rPr>
              <a:t>W</a:t>
            </a:r>
            <a:r>
              <a:rPr sz="1750" spc="-15" dirty="0">
                <a:latin typeface="Georgia"/>
                <a:cs typeface="Georgia"/>
              </a:rPr>
              <a:t>ip</a:t>
            </a:r>
            <a:r>
              <a:rPr sz="1750" dirty="0">
                <a:latin typeface="Georgia"/>
                <a:cs typeface="Georgia"/>
              </a:rPr>
              <a:t>e</a:t>
            </a:r>
            <a:r>
              <a:rPr sz="1750" spc="-20" dirty="0">
                <a:latin typeface="Georgia"/>
                <a:cs typeface="Georgia"/>
              </a:rPr>
              <a:t> </a:t>
            </a:r>
            <a:r>
              <a:rPr sz="1750" spc="-10" dirty="0">
                <a:latin typeface="Georgia"/>
                <a:cs typeface="Georgia"/>
              </a:rPr>
              <a:t>sh</a:t>
            </a:r>
            <a:r>
              <a:rPr sz="1750" spc="-15" dirty="0">
                <a:latin typeface="Georgia"/>
                <a:cs typeface="Georgia"/>
              </a:rPr>
              <a:t>a</a:t>
            </a:r>
            <a:r>
              <a:rPr sz="1750" spc="-10" dirty="0">
                <a:latin typeface="Georgia"/>
                <a:cs typeface="Georgia"/>
              </a:rPr>
              <a:t>f</a:t>
            </a:r>
            <a:r>
              <a:rPr sz="1750" dirty="0">
                <a:latin typeface="Georgia"/>
                <a:cs typeface="Georgia"/>
              </a:rPr>
              <a:t>t</a:t>
            </a:r>
            <a:r>
              <a:rPr sz="1750" spc="-5" dirty="0">
                <a:latin typeface="Georgia"/>
                <a:cs typeface="Georgia"/>
              </a:rPr>
              <a:t> </a:t>
            </a:r>
            <a:r>
              <a:rPr sz="1750" spc="-10" dirty="0">
                <a:latin typeface="Georgia"/>
                <a:cs typeface="Georgia"/>
              </a:rPr>
              <a:t>t</a:t>
            </a:r>
            <a:r>
              <a:rPr sz="1750" dirty="0">
                <a:latin typeface="Georgia"/>
                <a:cs typeface="Georgia"/>
              </a:rPr>
              <a:t>o</a:t>
            </a:r>
            <a:r>
              <a:rPr sz="1750" spc="-5" dirty="0">
                <a:latin typeface="Georgia"/>
                <a:cs typeface="Georgia"/>
              </a:rPr>
              <a:t> </a:t>
            </a:r>
            <a:r>
              <a:rPr sz="1750" spc="-15" dirty="0">
                <a:latin typeface="Georgia"/>
                <a:cs typeface="Georgia"/>
              </a:rPr>
              <a:t>a</a:t>
            </a:r>
            <a:r>
              <a:rPr sz="1750" spc="-10" dirty="0">
                <a:latin typeface="Georgia"/>
                <a:cs typeface="Georgia"/>
              </a:rPr>
              <a:t>ct</a:t>
            </a:r>
            <a:r>
              <a:rPr sz="1750" spc="-15" dirty="0">
                <a:latin typeface="Georgia"/>
                <a:cs typeface="Georgia"/>
              </a:rPr>
              <a:t>iva</a:t>
            </a:r>
            <a:r>
              <a:rPr sz="1750" spc="-10" dirty="0">
                <a:latin typeface="Georgia"/>
                <a:cs typeface="Georgia"/>
              </a:rPr>
              <a:t>t</a:t>
            </a:r>
            <a:r>
              <a:rPr sz="1750" dirty="0">
                <a:latin typeface="Georgia"/>
                <a:cs typeface="Georgia"/>
              </a:rPr>
              <a:t>e</a:t>
            </a:r>
            <a:r>
              <a:rPr sz="1750" spc="5" dirty="0">
                <a:latin typeface="Georgia"/>
                <a:cs typeface="Georgia"/>
              </a:rPr>
              <a:t> </a:t>
            </a:r>
            <a:r>
              <a:rPr sz="1750" spc="-10" dirty="0">
                <a:latin typeface="Georgia"/>
                <a:cs typeface="Georgia"/>
              </a:rPr>
              <a:t>h</a:t>
            </a:r>
            <a:r>
              <a:rPr sz="1750" spc="-20" dirty="0">
                <a:latin typeface="Georgia"/>
                <a:cs typeface="Georgia"/>
              </a:rPr>
              <a:t>ydr</a:t>
            </a:r>
            <a:r>
              <a:rPr sz="1750" spc="-15" dirty="0">
                <a:latin typeface="Georgia"/>
                <a:cs typeface="Georgia"/>
              </a:rPr>
              <a:t>op</a:t>
            </a:r>
            <a:r>
              <a:rPr sz="1750" spc="-10" dirty="0">
                <a:latin typeface="Georgia"/>
                <a:cs typeface="Georgia"/>
              </a:rPr>
              <a:t>h</a:t>
            </a:r>
            <a:r>
              <a:rPr sz="1750" spc="-15" dirty="0">
                <a:latin typeface="Georgia"/>
                <a:cs typeface="Georgia"/>
              </a:rPr>
              <a:t>ili</a:t>
            </a:r>
            <a:r>
              <a:rPr sz="1750" dirty="0">
                <a:latin typeface="Georgia"/>
                <a:cs typeface="Georgia"/>
              </a:rPr>
              <a:t>c </a:t>
            </a:r>
            <a:r>
              <a:rPr sz="1750" spc="-10" dirty="0">
                <a:latin typeface="Georgia"/>
                <a:cs typeface="Georgia"/>
              </a:rPr>
              <a:t>c</a:t>
            </a:r>
            <a:r>
              <a:rPr sz="1750" spc="-15" dirty="0">
                <a:latin typeface="Georgia"/>
                <a:cs typeface="Georgia"/>
              </a:rPr>
              <a:t>oa</a:t>
            </a:r>
            <a:r>
              <a:rPr sz="1750" spc="-10" dirty="0">
                <a:latin typeface="Georgia"/>
                <a:cs typeface="Georgia"/>
              </a:rPr>
              <a:t>t</a:t>
            </a:r>
            <a:r>
              <a:rPr sz="1750" spc="-15" dirty="0">
                <a:latin typeface="Georgia"/>
                <a:cs typeface="Georgia"/>
              </a:rPr>
              <a:t>in</a:t>
            </a:r>
            <a:r>
              <a:rPr sz="1750" dirty="0">
                <a:latin typeface="Georgia"/>
                <a:cs typeface="Georgia"/>
              </a:rPr>
              <a:t>g</a:t>
            </a:r>
          </a:p>
          <a:p>
            <a:pPr>
              <a:spcBef>
                <a:spcPts val="51"/>
              </a:spcBef>
              <a:buFont typeface="Georgia"/>
              <a:buAutoNum type="arabicPeriod"/>
            </a:pPr>
            <a:endParaRPr sz="1350" dirty="0">
              <a:latin typeface="Times New Roman"/>
              <a:cs typeface="Times New Roman"/>
            </a:endParaRPr>
          </a:p>
          <a:p>
            <a:pPr marL="414655" marR="86995" indent="-401955">
              <a:lnSpc>
                <a:spcPct val="100899"/>
              </a:lnSpc>
              <a:buFont typeface="Georgia"/>
              <a:buAutoNum type="arabicPeriod"/>
              <a:tabLst>
                <a:tab pos="415290" algn="l"/>
              </a:tabLst>
            </a:pPr>
            <a:r>
              <a:rPr sz="1750" spc="-10" dirty="0">
                <a:latin typeface="Georgia"/>
                <a:cs typeface="Georgia"/>
              </a:rPr>
              <a:t>G</a:t>
            </a:r>
            <a:r>
              <a:rPr sz="1750" spc="-15" dirty="0">
                <a:latin typeface="Georgia"/>
                <a:cs typeface="Georgia"/>
              </a:rPr>
              <a:t>en</a:t>
            </a:r>
            <a:r>
              <a:rPr sz="1750" spc="-10" dirty="0">
                <a:latin typeface="Georgia"/>
                <a:cs typeface="Georgia"/>
              </a:rPr>
              <a:t>t</a:t>
            </a:r>
            <a:r>
              <a:rPr sz="1750" spc="-15" dirty="0">
                <a:latin typeface="Georgia"/>
                <a:cs typeface="Georgia"/>
              </a:rPr>
              <a:t>l</a:t>
            </a:r>
            <a:r>
              <a:rPr sz="1750" dirty="0">
                <a:latin typeface="Georgia"/>
                <a:cs typeface="Georgia"/>
              </a:rPr>
              <a:t>y</a:t>
            </a:r>
            <a:r>
              <a:rPr sz="1750" spc="-10" dirty="0">
                <a:latin typeface="Georgia"/>
                <a:cs typeface="Georgia"/>
              </a:rPr>
              <a:t> </a:t>
            </a:r>
            <a:r>
              <a:rPr sz="1750" spc="-15" dirty="0">
                <a:latin typeface="Georgia"/>
                <a:cs typeface="Georgia"/>
              </a:rPr>
              <a:t>p</a:t>
            </a:r>
            <a:r>
              <a:rPr sz="1750" spc="-10" dirty="0">
                <a:latin typeface="Georgia"/>
                <a:cs typeface="Georgia"/>
              </a:rPr>
              <a:t>u</a:t>
            </a:r>
            <a:r>
              <a:rPr sz="1750" spc="-20" dirty="0">
                <a:latin typeface="Georgia"/>
                <a:cs typeface="Georgia"/>
              </a:rPr>
              <a:t>r</a:t>
            </a:r>
            <a:r>
              <a:rPr sz="1750" spc="-15" dirty="0">
                <a:latin typeface="Georgia"/>
                <a:cs typeface="Georgia"/>
              </a:rPr>
              <a:t>g</a:t>
            </a:r>
            <a:r>
              <a:rPr sz="1750" dirty="0">
                <a:latin typeface="Georgia"/>
                <a:cs typeface="Georgia"/>
              </a:rPr>
              <a:t>e</a:t>
            </a:r>
            <a:r>
              <a:rPr sz="1750" spc="-10" dirty="0">
                <a:latin typeface="Georgia"/>
                <a:cs typeface="Georgia"/>
              </a:rPr>
              <a:t> c</a:t>
            </a:r>
            <a:r>
              <a:rPr sz="1750" spc="-15" dirty="0">
                <a:latin typeface="Georgia"/>
                <a:cs typeface="Georgia"/>
              </a:rPr>
              <a:t>a</a:t>
            </a:r>
            <a:r>
              <a:rPr sz="1750" spc="-10" dirty="0">
                <a:latin typeface="Georgia"/>
                <a:cs typeface="Georgia"/>
              </a:rPr>
              <a:t>th</a:t>
            </a:r>
            <a:r>
              <a:rPr sz="1750" spc="-15" dirty="0">
                <a:latin typeface="Georgia"/>
                <a:cs typeface="Georgia"/>
              </a:rPr>
              <a:t>e</a:t>
            </a:r>
            <a:r>
              <a:rPr sz="1750" spc="-10" dirty="0">
                <a:latin typeface="Georgia"/>
                <a:cs typeface="Georgia"/>
              </a:rPr>
              <a:t>t</a:t>
            </a:r>
            <a:r>
              <a:rPr sz="1750" spc="-15" dirty="0">
                <a:latin typeface="Georgia"/>
                <a:cs typeface="Georgia"/>
              </a:rPr>
              <a:t>e</a:t>
            </a:r>
            <a:r>
              <a:rPr sz="1750" dirty="0">
                <a:latin typeface="Georgia"/>
                <a:cs typeface="Georgia"/>
              </a:rPr>
              <a:t>r</a:t>
            </a:r>
            <a:r>
              <a:rPr sz="1750" spc="20" dirty="0">
                <a:latin typeface="Georgia"/>
                <a:cs typeface="Georgia"/>
              </a:rPr>
              <a:t> </a:t>
            </a:r>
            <a:r>
              <a:rPr sz="1750" spc="-20" dirty="0">
                <a:latin typeface="Georgia"/>
                <a:cs typeface="Georgia"/>
              </a:rPr>
              <a:t>w</a:t>
            </a:r>
            <a:r>
              <a:rPr sz="1750" spc="-15" dirty="0">
                <a:latin typeface="Georgia"/>
                <a:cs typeface="Georgia"/>
              </a:rPr>
              <a:t>i</a:t>
            </a:r>
            <a:r>
              <a:rPr sz="1750" spc="-10" dirty="0">
                <a:latin typeface="Georgia"/>
                <a:cs typeface="Georgia"/>
              </a:rPr>
              <a:t>t</a:t>
            </a:r>
            <a:r>
              <a:rPr sz="1750" dirty="0">
                <a:latin typeface="Georgia"/>
                <a:cs typeface="Georgia"/>
              </a:rPr>
              <a:t>h</a:t>
            </a:r>
            <a:r>
              <a:rPr sz="1750" spc="-10" dirty="0">
                <a:latin typeface="Georgia"/>
                <a:cs typeface="Georgia"/>
              </a:rPr>
              <a:t> </a:t>
            </a:r>
            <a:r>
              <a:rPr sz="1750" spc="-15" dirty="0">
                <a:latin typeface="Georgia"/>
                <a:cs typeface="Georgia"/>
              </a:rPr>
              <a:t>3</a:t>
            </a:r>
            <a:r>
              <a:rPr sz="1750" spc="-20" dirty="0">
                <a:latin typeface="Georgia"/>
                <a:cs typeface="Georgia"/>
              </a:rPr>
              <a:t>m</a:t>
            </a:r>
            <a:r>
              <a:rPr sz="1750" dirty="0">
                <a:latin typeface="Georgia"/>
                <a:cs typeface="Georgia"/>
              </a:rPr>
              <a:t>l </a:t>
            </a:r>
            <a:r>
              <a:rPr sz="1750" spc="-10" dirty="0">
                <a:latin typeface="Georgia"/>
                <a:cs typeface="Georgia"/>
              </a:rPr>
              <a:t>s</a:t>
            </a:r>
            <a:r>
              <a:rPr sz="1750" spc="-20" dirty="0">
                <a:latin typeface="Georgia"/>
                <a:cs typeface="Georgia"/>
              </a:rPr>
              <a:t>yr</a:t>
            </a:r>
            <a:r>
              <a:rPr sz="1750" spc="-15" dirty="0">
                <a:latin typeface="Georgia"/>
                <a:cs typeface="Georgia"/>
              </a:rPr>
              <a:t>ing</a:t>
            </a:r>
            <a:r>
              <a:rPr sz="1750" dirty="0">
                <a:latin typeface="Georgia"/>
                <a:cs typeface="Georgia"/>
              </a:rPr>
              <a:t>e</a:t>
            </a:r>
            <a:r>
              <a:rPr sz="1750" spc="5" dirty="0">
                <a:latin typeface="Georgia"/>
                <a:cs typeface="Georgia"/>
              </a:rPr>
              <a:t> </a:t>
            </a:r>
            <a:r>
              <a:rPr sz="1750" spc="-10" dirty="0">
                <a:latin typeface="Georgia"/>
                <a:cs typeface="Georgia"/>
              </a:rPr>
              <a:t>f</a:t>
            </a:r>
            <a:r>
              <a:rPr sz="1750" spc="-15" dirty="0">
                <a:latin typeface="Georgia"/>
                <a:cs typeface="Georgia"/>
              </a:rPr>
              <a:t>ille</a:t>
            </a:r>
            <a:r>
              <a:rPr sz="1750" dirty="0">
                <a:latin typeface="Georgia"/>
                <a:cs typeface="Georgia"/>
              </a:rPr>
              <a:t>d</a:t>
            </a:r>
            <a:r>
              <a:rPr sz="1750" spc="5" dirty="0">
                <a:latin typeface="Georgia"/>
                <a:cs typeface="Georgia"/>
              </a:rPr>
              <a:t> </a:t>
            </a:r>
            <a:r>
              <a:rPr sz="1750" spc="-20" dirty="0">
                <a:latin typeface="Georgia"/>
                <a:cs typeface="Georgia"/>
              </a:rPr>
              <a:t>w</a:t>
            </a:r>
            <a:r>
              <a:rPr sz="1750" spc="-15" dirty="0">
                <a:latin typeface="Georgia"/>
                <a:cs typeface="Georgia"/>
              </a:rPr>
              <a:t>i</a:t>
            </a:r>
            <a:r>
              <a:rPr sz="1750" spc="-10" dirty="0">
                <a:latin typeface="Georgia"/>
                <a:cs typeface="Georgia"/>
              </a:rPr>
              <a:t>t</a:t>
            </a:r>
            <a:r>
              <a:rPr sz="1750" dirty="0">
                <a:latin typeface="Georgia"/>
                <a:cs typeface="Georgia"/>
              </a:rPr>
              <a:t>h </a:t>
            </a:r>
            <a:r>
              <a:rPr sz="1750" spc="-15" dirty="0">
                <a:latin typeface="Georgia"/>
                <a:cs typeface="Georgia"/>
              </a:rPr>
              <a:t>100</a:t>
            </a:r>
            <a:r>
              <a:rPr sz="1750" dirty="0">
                <a:latin typeface="Georgia"/>
                <a:cs typeface="Georgia"/>
              </a:rPr>
              <a:t>%</a:t>
            </a:r>
            <a:r>
              <a:rPr sz="1750" spc="5" dirty="0">
                <a:latin typeface="Georgia"/>
                <a:cs typeface="Georgia"/>
              </a:rPr>
              <a:t> </a:t>
            </a:r>
            <a:r>
              <a:rPr sz="1750" spc="-10" dirty="0">
                <a:latin typeface="Georgia"/>
                <a:cs typeface="Georgia"/>
              </a:rPr>
              <a:t>c</a:t>
            </a:r>
            <a:r>
              <a:rPr sz="1750" spc="-15" dirty="0">
                <a:latin typeface="Georgia"/>
                <a:cs typeface="Georgia"/>
              </a:rPr>
              <a:t>on</a:t>
            </a:r>
            <a:r>
              <a:rPr sz="1750" spc="-10" dirty="0">
                <a:latin typeface="Georgia"/>
                <a:cs typeface="Georgia"/>
              </a:rPr>
              <a:t>t</a:t>
            </a:r>
            <a:r>
              <a:rPr sz="1750" spc="-20" dirty="0">
                <a:latin typeface="Georgia"/>
                <a:cs typeface="Georgia"/>
              </a:rPr>
              <a:t>r</a:t>
            </a:r>
            <a:r>
              <a:rPr sz="1750" spc="-15" dirty="0">
                <a:latin typeface="Georgia"/>
                <a:cs typeface="Georgia"/>
              </a:rPr>
              <a:t>a</a:t>
            </a:r>
            <a:r>
              <a:rPr sz="1750" spc="-10" dirty="0">
                <a:latin typeface="Georgia"/>
                <a:cs typeface="Georgia"/>
              </a:rPr>
              <a:t>s</a:t>
            </a:r>
            <a:r>
              <a:rPr sz="1750" dirty="0">
                <a:latin typeface="Georgia"/>
                <a:cs typeface="Georgia"/>
              </a:rPr>
              <a:t>t </a:t>
            </a:r>
            <a:r>
              <a:rPr sz="1750" spc="-10" dirty="0">
                <a:latin typeface="Georgia"/>
                <a:cs typeface="Georgia"/>
              </a:rPr>
              <a:t>P</a:t>
            </a:r>
            <a:r>
              <a:rPr sz="1750" spc="-15" dirty="0">
                <a:latin typeface="Georgia"/>
                <a:cs typeface="Georgia"/>
              </a:rPr>
              <a:t>R</a:t>
            </a:r>
            <a:r>
              <a:rPr sz="1750" spc="-20" dirty="0">
                <a:latin typeface="Georgia"/>
                <a:cs typeface="Georgia"/>
              </a:rPr>
              <a:t>IO</a:t>
            </a:r>
            <a:r>
              <a:rPr sz="1750" dirty="0">
                <a:latin typeface="Georgia"/>
                <a:cs typeface="Georgia"/>
              </a:rPr>
              <a:t>R</a:t>
            </a:r>
            <a:r>
              <a:rPr sz="1750" spc="-20" dirty="0">
                <a:latin typeface="Georgia"/>
                <a:cs typeface="Georgia"/>
              </a:rPr>
              <a:t> </a:t>
            </a:r>
            <a:r>
              <a:rPr sz="1750" spc="-10" dirty="0">
                <a:latin typeface="Georgia"/>
                <a:cs typeface="Georgia"/>
              </a:rPr>
              <a:t>t</a:t>
            </a:r>
            <a:r>
              <a:rPr sz="1750" dirty="0">
                <a:latin typeface="Georgia"/>
                <a:cs typeface="Georgia"/>
              </a:rPr>
              <a:t>o</a:t>
            </a:r>
            <a:r>
              <a:rPr sz="1750" spc="-5" dirty="0">
                <a:latin typeface="Georgia"/>
                <a:cs typeface="Georgia"/>
              </a:rPr>
              <a:t> </a:t>
            </a:r>
            <a:r>
              <a:rPr sz="1750" spc="-10" dirty="0">
                <a:latin typeface="Georgia"/>
                <a:cs typeface="Georgia"/>
              </a:rPr>
              <a:t>c</a:t>
            </a:r>
            <a:r>
              <a:rPr sz="1750" spc="-15" dirty="0">
                <a:latin typeface="Georgia"/>
                <a:cs typeface="Georgia"/>
              </a:rPr>
              <a:t>onne</a:t>
            </a:r>
            <a:r>
              <a:rPr sz="1750" spc="-10" dirty="0">
                <a:latin typeface="Georgia"/>
                <a:cs typeface="Georgia"/>
              </a:rPr>
              <a:t>ct</a:t>
            </a:r>
            <a:r>
              <a:rPr sz="1750" spc="-15" dirty="0">
                <a:latin typeface="Georgia"/>
                <a:cs typeface="Georgia"/>
              </a:rPr>
              <a:t>io</a:t>
            </a:r>
            <a:r>
              <a:rPr sz="1750" dirty="0">
                <a:latin typeface="Georgia"/>
                <a:cs typeface="Georgia"/>
              </a:rPr>
              <a:t>n</a:t>
            </a:r>
          </a:p>
          <a:p>
            <a:pPr>
              <a:spcBef>
                <a:spcPts val="55"/>
              </a:spcBef>
              <a:buFont typeface="Georgia"/>
              <a:buAutoNum type="arabicPeriod"/>
            </a:pPr>
            <a:endParaRPr sz="1350" dirty="0">
              <a:latin typeface="Times New Roman"/>
              <a:cs typeface="Times New Roman"/>
            </a:endParaRPr>
          </a:p>
          <a:p>
            <a:pPr marL="414655" indent="-401955">
              <a:buFont typeface="Georgia"/>
              <a:buAutoNum type="arabicPeriod"/>
              <a:tabLst>
                <a:tab pos="415290" algn="l"/>
              </a:tabLst>
            </a:pPr>
            <a:r>
              <a:rPr sz="1750" spc="-20" dirty="0">
                <a:latin typeface="Georgia"/>
                <a:cs typeface="Georgia"/>
              </a:rPr>
              <a:t>I</a:t>
            </a:r>
            <a:r>
              <a:rPr sz="1750" spc="-15" dirty="0">
                <a:latin typeface="Georgia"/>
                <a:cs typeface="Georgia"/>
              </a:rPr>
              <a:t>nj</a:t>
            </a:r>
            <a:r>
              <a:rPr sz="1750" spc="-10" dirty="0">
                <a:latin typeface="Georgia"/>
                <a:cs typeface="Georgia"/>
              </a:rPr>
              <a:t>e</a:t>
            </a:r>
            <a:r>
              <a:rPr sz="1750" spc="-15" dirty="0">
                <a:latin typeface="Georgia"/>
                <a:cs typeface="Georgia"/>
              </a:rPr>
              <a:t>c</a:t>
            </a:r>
            <a:r>
              <a:rPr sz="1750" dirty="0">
                <a:latin typeface="Georgia"/>
                <a:cs typeface="Georgia"/>
              </a:rPr>
              <a:t>t</a:t>
            </a:r>
            <a:r>
              <a:rPr sz="1750" spc="10" dirty="0">
                <a:latin typeface="Georgia"/>
                <a:cs typeface="Georgia"/>
              </a:rPr>
              <a:t> </a:t>
            </a:r>
            <a:r>
              <a:rPr sz="1750" spc="-10" dirty="0">
                <a:latin typeface="Georgia"/>
                <a:cs typeface="Georgia"/>
              </a:rPr>
              <a:t>u</a:t>
            </a:r>
            <a:r>
              <a:rPr sz="1750" spc="-15" dirty="0">
                <a:latin typeface="Georgia"/>
                <a:cs typeface="Georgia"/>
              </a:rPr>
              <a:t>n</a:t>
            </a:r>
            <a:r>
              <a:rPr sz="1750" spc="-10" dirty="0">
                <a:latin typeface="Georgia"/>
                <a:cs typeface="Georgia"/>
              </a:rPr>
              <a:t>t</a:t>
            </a:r>
            <a:r>
              <a:rPr sz="1750" spc="-15" dirty="0">
                <a:latin typeface="Georgia"/>
                <a:cs typeface="Georgia"/>
              </a:rPr>
              <a:t>i</a:t>
            </a:r>
            <a:r>
              <a:rPr sz="1750" dirty="0">
                <a:latin typeface="Georgia"/>
                <a:cs typeface="Georgia"/>
              </a:rPr>
              <a:t>l</a:t>
            </a:r>
            <a:r>
              <a:rPr sz="1750" spc="-20" dirty="0">
                <a:latin typeface="Georgia"/>
                <a:cs typeface="Georgia"/>
              </a:rPr>
              <a:t> </a:t>
            </a:r>
            <a:r>
              <a:rPr sz="1750" u="heavy" dirty="0">
                <a:latin typeface="Georgia"/>
                <a:cs typeface="Georgia"/>
              </a:rPr>
              <a:t>3</a:t>
            </a:r>
            <a:r>
              <a:rPr sz="1750" u="heavy" spc="-20" dirty="0">
                <a:latin typeface="Georgia"/>
                <a:cs typeface="Georgia"/>
              </a:rPr>
              <a:t> dro</a:t>
            </a:r>
            <a:r>
              <a:rPr sz="1750" u="heavy" spc="-15" dirty="0">
                <a:latin typeface="Georgia"/>
                <a:cs typeface="Georgia"/>
              </a:rPr>
              <a:t>p</a:t>
            </a:r>
            <a:r>
              <a:rPr sz="1750" u="heavy" dirty="0">
                <a:latin typeface="Georgia"/>
                <a:cs typeface="Georgia"/>
              </a:rPr>
              <a:t>s</a:t>
            </a:r>
            <a:r>
              <a:rPr sz="1750" u="heavy" spc="-5" dirty="0">
                <a:latin typeface="Georgia"/>
                <a:cs typeface="Georgia"/>
              </a:rPr>
              <a:t> </a:t>
            </a:r>
            <a:r>
              <a:rPr sz="1750" u="heavy" spc="-10" dirty="0">
                <a:latin typeface="Georgia"/>
                <a:cs typeface="Georgia"/>
              </a:rPr>
              <a:t>e</a:t>
            </a:r>
            <a:r>
              <a:rPr sz="1750" u="heavy" spc="-20" dirty="0">
                <a:latin typeface="Georgia"/>
                <a:cs typeface="Georgia"/>
              </a:rPr>
              <a:t>x</a:t>
            </a:r>
            <a:r>
              <a:rPr sz="1750" u="heavy" spc="-15" dirty="0">
                <a:latin typeface="Georgia"/>
                <a:cs typeface="Georgia"/>
              </a:rPr>
              <a:t>i</a:t>
            </a:r>
            <a:r>
              <a:rPr sz="1750" u="heavy" dirty="0">
                <a:latin typeface="Georgia"/>
                <a:cs typeface="Georgia"/>
              </a:rPr>
              <a:t>t</a:t>
            </a:r>
            <a:r>
              <a:rPr sz="1750" u="heavy" spc="-5" dirty="0">
                <a:latin typeface="Georgia"/>
                <a:cs typeface="Georgia"/>
              </a:rPr>
              <a:t> </a:t>
            </a:r>
            <a:r>
              <a:rPr sz="1750" u="heavy" spc="-10" dirty="0">
                <a:latin typeface="Georgia"/>
                <a:cs typeface="Georgia"/>
              </a:rPr>
              <a:t>t</a:t>
            </a:r>
            <a:r>
              <a:rPr sz="1750" u="heavy" spc="-15" dirty="0">
                <a:latin typeface="Georgia"/>
                <a:cs typeface="Georgia"/>
              </a:rPr>
              <a:t>i</a:t>
            </a:r>
            <a:r>
              <a:rPr sz="1750" u="heavy" dirty="0">
                <a:latin typeface="Georgia"/>
                <a:cs typeface="Georgia"/>
              </a:rPr>
              <a:t>p</a:t>
            </a:r>
            <a:endParaRPr sz="1750" dirty="0">
              <a:latin typeface="Georgia"/>
              <a:cs typeface="Georgia"/>
            </a:endParaRPr>
          </a:p>
          <a:p>
            <a:pPr>
              <a:spcBef>
                <a:spcPts val="47"/>
              </a:spcBef>
              <a:buFont typeface="Georgia"/>
              <a:buAutoNum type="arabicPeriod"/>
            </a:pPr>
            <a:endParaRPr sz="1400" dirty="0">
              <a:latin typeface="Times New Roman"/>
              <a:cs typeface="Times New Roman"/>
            </a:endParaRPr>
          </a:p>
          <a:p>
            <a:pPr marL="414655" marR="58419" indent="-401955">
              <a:lnSpc>
                <a:spcPct val="100600"/>
              </a:lnSpc>
              <a:buFont typeface="Georgia"/>
              <a:buAutoNum type="arabicPeriod"/>
              <a:tabLst>
                <a:tab pos="415290" algn="l"/>
              </a:tabLst>
            </a:pPr>
            <a:r>
              <a:rPr sz="1750" spc="-10" dirty="0">
                <a:latin typeface="Georgia"/>
                <a:cs typeface="Georgia"/>
              </a:rPr>
              <a:t>L</a:t>
            </a:r>
            <a:r>
              <a:rPr sz="1750" spc="-15" dirty="0">
                <a:latin typeface="Georgia"/>
                <a:cs typeface="Georgia"/>
              </a:rPr>
              <a:t>eav</a:t>
            </a:r>
            <a:r>
              <a:rPr sz="1750" dirty="0">
                <a:latin typeface="Georgia"/>
                <a:cs typeface="Georgia"/>
              </a:rPr>
              <a:t>e</a:t>
            </a:r>
            <a:r>
              <a:rPr sz="1750" spc="-20" dirty="0">
                <a:latin typeface="Georgia"/>
                <a:cs typeface="Georgia"/>
              </a:rPr>
              <a:t> </a:t>
            </a:r>
            <a:r>
              <a:rPr sz="1750" spc="-10" dirty="0">
                <a:latin typeface="Georgia"/>
                <a:cs typeface="Georgia"/>
              </a:rPr>
              <a:t>s</a:t>
            </a:r>
            <a:r>
              <a:rPr sz="1750" spc="-20" dirty="0">
                <a:latin typeface="Georgia"/>
                <a:cs typeface="Georgia"/>
              </a:rPr>
              <a:t>yr</a:t>
            </a:r>
            <a:r>
              <a:rPr sz="1750" spc="-15" dirty="0">
                <a:latin typeface="Georgia"/>
                <a:cs typeface="Georgia"/>
              </a:rPr>
              <a:t>ing</a:t>
            </a:r>
            <a:r>
              <a:rPr sz="1750" dirty="0">
                <a:latin typeface="Georgia"/>
                <a:cs typeface="Georgia"/>
              </a:rPr>
              <a:t>e</a:t>
            </a:r>
            <a:r>
              <a:rPr sz="1750" spc="10" dirty="0">
                <a:latin typeface="Georgia"/>
                <a:cs typeface="Georgia"/>
              </a:rPr>
              <a:t> </a:t>
            </a:r>
            <a:r>
              <a:rPr sz="1750" spc="-15" dirty="0">
                <a:latin typeface="Georgia"/>
                <a:cs typeface="Georgia"/>
              </a:rPr>
              <a:t>a</a:t>
            </a:r>
            <a:r>
              <a:rPr sz="1750" spc="-10" dirty="0">
                <a:latin typeface="Georgia"/>
                <a:cs typeface="Georgia"/>
              </a:rPr>
              <a:t>tt</a:t>
            </a:r>
            <a:r>
              <a:rPr sz="1750" spc="-15" dirty="0">
                <a:latin typeface="Georgia"/>
                <a:cs typeface="Georgia"/>
              </a:rPr>
              <a:t>a</a:t>
            </a:r>
            <a:r>
              <a:rPr sz="1750" spc="-10" dirty="0">
                <a:latin typeface="Georgia"/>
                <a:cs typeface="Georgia"/>
              </a:rPr>
              <a:t>ch</a:t>
            </a:r>
            <a:r>
              <a:rPr sz="1750" spc="-15" dirty="0">
                <a:latin typeface="Georgia"/>
                <a:cs typeface="Georgia"/>
              </a:rPr>
              <a:t>e</a:t>
            </a:r>
            <a:r>
              <a:rPr sz="1750" dirty="0">
                <a:latin typeface="Georgia"/>
                <a:cs typeface="Georgia"/>
              </a:rPr>
              <a:t>d</a:t>
            </a:r>
            <a:r>
              <a:rPr sz="1750" spc="5" dirty="0">
                <a:latin typeface="Georgia"/>
                <a:cs typeface="Georgia"/>
              </a:rPr>
              <a:t> </a:t>
            </a:r>
            <a:r>
              <a:rPr sz="1750" spc="-10" dirty="0">
                <a:latin typeface="Georgia"/>
                <a:cs typeface="Georgia"/>
              </a:rPr>
              <a:t>f</a:t>
            </a:r>
            <a:r>
              <a:rPr sz="1750" spc="-15" dirty="0">
                <a:latin typeface="Georgia"/>
                <a:cs typeface="Georgia"/>
              </a:rPr>
              <a:t>o</a:t>
            </a:r>
            <a:r>
              <a:rPr sz="1750" dirty="0">
                <a:latin typeface="Georgia"/>
                <a:cs typeface="Georgia"/>
              </a:rPr>
              <a:t>r</a:t>
            </a:r>
            <a:r>
              <a:rPr sz="1750" spc="5" dirty="0">
                <a:latin typeface="Georgia"/>
                <a:cs typeface="Georgia"/>
              </a:rPr>
              <a:t> </a:t>
            </a:r>
            <a:r>
              <a:rPr sz="1750" spc="-20" dirty="0">
                <a:latin typeface="Georgia"/>
                <a:cs typeface="Georgia"/>
              </a:rPr>
              <a:t>r</a:t>
            </a:r>
            <a:r>
              <a:rPr sz="1750" spc="-15" dirty="0">
                <a:latin typeface="Georgia"/>
                <a:cs typeface="Georgia"/>
              </a:rPr>
              <a:t>epea</a:t>
            </a:r>
            <a:r>
              <a:rPr sz="1750" dirty="0">
                <a:latin typeface="Georgia"/>
                <a:cs typeface="Georgia"/>
              </a:rPr>
              <a:t>t </a:t>
            </a:r>
            <a:r>
              <a:rPr sz="1750" spc="-15" dirty="0">
                <a:latin typeface="Georgia"/>
                <a:cs typeface="Georgia"/>
              </a:rPr>
              <a:t>p</a:t>
            </a:r>
            <a:r>
              <a:rPr sz="1750" spc="-10" dirty="0">
                <a:latin typeface="Georgia"/>
                <a:cs typeface="Georgia"/>
              </a:rPr>
              <a:t>u</a:t>
            </a:r>
            <a:r>
              <a:rPr sz="1750" spc="-20" dirty="0">
                <a:latin typeface="Georgia"/>
                <a:cs typeface="Georgia"/>
              </a:rPr>
              <a:t>r</a:t>
            </a:r>
            <a:r>
              <a:rPr sz="1750" spc="-15" dirty="0">
                <a:latin typeface="Georgia"/>
                <a:cs typeface="Georgia"/>
              </a:rPr>
              <a:t>gin</a:t>
            </a:r>
            <a:r>
              <a:rPr sz="1750" dirty="0">
                <a:latin typeface="Georgia"/>
                <a:cs typeface="Georgia"/>
              </a:rPr>
              <a:t>g </a:t>
            </a:r>
            <a:r>
              <a:rPr sz="1750" spc="-15" dirty="0">
                <a:latin typeface="Georgia"/>
                <a:cs typeface="Georgia"/>
              </a:rPr>
              <a:t>i</a:t>
            </a:r>
            <a:r>
              <a:rPr sz="1750" dirty="0">
                <a:latin typeface="Georgia"/>
                <a:cs typeface="Georgia"/>
              </a:rPr>
              <a:t>n </a:t>
            </a:r>
            <a:r>
              <a:rPr sz="1750" spc="-15" dirty="0" smtClean="0">
                <a:latin typeface="Georgia"/>
                <a:cs typeface="Georgia"/>
              </a:rPr>
              <a:t>vivo</a:t>
            </a:r>
            <a:endParaRPr lang="en-US" sz="1750" spc="-15" dirty="0" smtClean="0">
              <a:latin typeface="Georgia"/>
              <a:cs typeface="Georgia"/>
            </a:endParaRPr>
          </a:p>
          <a:p>
            <a:pPr marL="414655" marR="58419" indent="-401955">
              <a:lnSpc>
                <a:spcPct val="100600"/>
              </a:lnSpc>
              <a:buFont typeface="Georgia"/>
              <a:buAutoNum type="arabicPeriod"/>
              <a:tabLst>
                <a:tab pos="415290" algn="l"/>
              </a:tabLst>
            </a:pPr>
            <a:r>
              <a:rPr lang="en-US" sz="1750" spc="-15" dirty="0" smtClean="0">
                <a:latin typeface="Georgia"/>
                <a:cs typeface="Georgia"/>
              </a:rPr>
              <a:t>Connect the catheter to DOC</a:t>
            </a:r>
            <a:endParaRPr sz="1750" dirty="0">
              <a:latin typeface="Georgia"/>
              <a:cs typeface="Georgia"/>
            </a:endParaRPr>
          </a:p>
        </p:txBody>
      </p:sp>
      <p:sp>
        <p:nvSpPr>
          <p:cNvPr id="4" name="object 4"/>
          <p:cNvSpPr/>
          <p:nvPr/>
        </p:nvSpPr>
        <p:spPr>
          <a:xfrm>
            <a:off x="6300215" y="2244851"/>
            <a:ext cx="3681984" cy="2766061"/>
          </a:xfrm>
          <a:prstGeom prst="rect">
            <a:avLst/>
          </a:prstGeom>
          <a:blipFill>
            <a:blip r:embed="rId3" cstate="print"/>
            <a:srcRect/>
            <a:stretch>
              <a:fillRect b="-86556"/>
            </a:stretch>
          </a:blipFill>
        </p:spPr>
        <p:txBody>
          <a:bodyPr wrap="square" lIns="0" tIns="0" rIns="0" bIns="0" rtlCol="0"/>
          <a:lstStyle/>
          <a:p>
            <a:endParaRPr/>
          </a:p>
        </p:txBody>
      </p:sp>
    </p:spTree>
    <p:extLst>
      <p:ext uri="{BB962C8B-B14F-4D97-AF65-F5344CB8AC3E}">
        <p14:creationId xmlns:p14="http://schemas.microsoft.com/office/powerpoint/2010/main" val="21366630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1200" y="907471"/>
            <a:ext cx="10096500" cy="615553"/>
          </a:xfrm>
          <a:prstGeom prst="rect">
            <a:avLst/>
          </a:prstGeom>
        </p:spPr>
        <p:txBody>
          <a:bodyPr vert="horz" wrap="square" lIns="0" tIns="0" rIns="0" bIns="0" rtlCol="0" anchor="ctr">
            <a:spAutoFit/>
          </a:bodyPr>
          <a:lstStyle/>
          <a:p>
            <a:pPr marL="12700">
              <a:lnSpc>
                <a:spcPct val="100000"/>
              </a:lnSpc>
            </a:pPr>
            <a:r>
              <a:rPr spc="80" dirty="0" smtClean="0">
                <a:solidFill>
                  <a:schemeClr val="accent2">
                    <a:lumMod val="75000"/>
                  </a:schemeClr>
                </a:solidFill>
              </a:rPr>
              <a:t>T</a:t>
            </a:r>
            <a:r>
              <a:rPr spc="50" dirty="0" smtClean="0">
                <a:solidFill>
                  <a:schemeClr val="accent2">
                    <a:lumMod val="75000"/>
                  </a:schemeClr>
                </a:solidFill>
              </a:rPr>
              <a:t>E</a:t>
            </a:r>
            <a:r>
              <a:rPr spc="55" dirty="0" smtClean="0">
                <a:solidFill>
                  <a:schemeClr val="accent2">
                    <a:lumMod val="75000"/>
                  </a:schemeClr>
                </a:solidFill>
              </a:rPr>
              <a:t>S</a:t>
            </a:r>
            <a:r>
              <a:rPr dirty="0" smtClean="0">
                <a:solidFill>
                  <a:schemeClr val="accent2">
                    <a:lumMod val="75000"/>
                  </a:schemeClr>
                </a:solidFill>
              </a:rPr>
              <a:t>T</a:t>
            </a:r>
            <a:r>
              <a:rPr spc="190" dirty="0" smtClean="0">
                <a:solidFill>
                  <a:schemeClr val="accent2">
                    <a:lumMod val="75000"/>
                  </a:schemeClr>
                </a:solidFill>
              </a:rPr>
              <a:t> </a:t>
            </a:r>
            <a:r>
              <a:rPr spc="85" dirty="0">
                <a:solidFill>
                  <a:schemeClr val="accent2">
                    <a:lumMod val="75000"/>
                  </a:schemeClr>
                </a:solidFill>
              </a:rPr>
              <a:t>I</a:t>
            </a:r>
            <a:r>
              <a:rPr spc="80" dirty="0">
                <a:solidFill>
                  <a:schemeClr val="accent2">
                    <a:lumMod val="75000"/>
                  </a:schemeClr>
                </a:solidFill>
              </a:rPr>
              <a:t>M</a:t>
            </a:r>
            <a:r>
              <a:rPr spc="60" dirty="0">
                <a:solidFill>
                  <a:schemeClr val="accent2">
                    <a:lumMod val="75000"/>
                  </a:schemeClr>
                </a:solidFill>
              </a:rPr>
              <a:t>A</a:t>
            </a:r>
            <a:r>
              <a:rPr spc="80" dirty="0">
                <a:solidFill>
                  <a:schemeClr val="accent2">
                    <a:lumMod val="75000"/>
                  </a:schemeClr>
                </a:solidFill>
              </a:rPr>
              <a:t>GE</a:t>
            </a:r>
          </a:p>
        </p:txBody>
      </p:sp>
      <p:sp>
        <p:nvSpPr>
          <p:cNvPr id="3" name="object 3"/>
          <p:cNvSpPr/>
          <p:nvPr/>
        </p:nvSpPr>
        <p:spPr>
          <a:xfrm>
            <a:off x="2131569" y="2024879"/>
            <a:ext cx="6678168" cy="4112814"/>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203574" y="1611803"/>
            <a:ext cx="3493135" cy="269304"/>
          </a:xfrm>
          <a:prstGeom prst="rect">
            <a:avLst/>
          </a:prstGeom>
        </p:spPr>
        <p:txBody>
          <a:bodyPr vert="horz" wrap="square" lIns="0" tIns="0" rIns="0" bIns="0" rtlCol="0">
            <a:spAutoFit/>
          </a:bodyPr>
          <a:lstStyle/>
          <a:p>
            <a:pPr marL="12700"/>
            <a:r>
              <a:rPr sz="1750" spc="-15" dirty="0">
                <a:solidFill>
                  <a:srgbClr val="2F3539"/>
                </a:solidFill>
                <a:latin typeface="Georgia"/>
                <a:cs typeface="Georgia"/>
              </a:rPr>
              <a:t>T</a:t>
            </a:r>
            <a:r>
              <a:rPr sz="1750" dirty="0">
                <a:solidFill>
                  <a:srgbClr val="2F3539"/>
                </a:solidFill>
                <a:latin typeface="Georgia"/>
                <a:cs typeface="Georgia"/>
              </a:rPr>
              <a:t>o</a:t>
            </a:r>
            <a:r>
              <a:rPr sz="1750" spc="-20" dirty="0">
                <a:solidFill>
                  <a:srgbClr val="2F3539"/>
                </a:solidFill>
                <a:latin typeface="Georgia"/>
                <a:cs typeface="Georgia"/>
              </a:rPr>
              <a:t> </a:t>
            </a:r>
            <a:r>
              <a:rPr sz="1750" spc="-15" dirty="0">
                <a:solidFill>
                  <a:srgbClr val="2F3539"/>
                </a:solidFill>
                <a:latin typeface="Georgia"/>
                <a:cs typeface="Georgia"/>
              </a:rPr>
              <a:t>Te</a:t>
            </a:r>
            <a:r>
              <a:rPr sz="1750" spc="-10" dirty="0">
                <a:solidFill>
                  <a:srgbClr val="2F3539"/>
                </a:solidFill>
                <a:latin typeface="Georgia"/>
                <a:cs typeface="Georgia"/>
              </a:rPr>
              <a:t>s</a:t>
            </a:r>
            <a:r>
              <a:rPr sz="1750" dirty="0">
                <a:solidFill>
                  <a:srgbClr val="2F3539"/>
                </a:solidFill>
                <a:latin typeface="Georgia"/>
                <a:cs typeface="Georgia"/>
              </a:rPr>
              <a:t>t</a:t>
            </a:r>
            <a:r>
              <a:rPr sz="1750" spc="-15" dirty="0">
                <a:solidFill>
                  <a:srgbClr val="2F3539"/>
                </a:solidFill>
                <a:latin typeface="Georgia"/>
                <a:cs typeface="Georgia"/>
              </a:rPr>
              <a:t> </a:t>
            </a:r>
            <a:r>
              <a:rPr sz="1750" spc="-10" dirty="0">
                <a:solidFill>
                  <a:srgbClr val="2F3539"/>
                </a:solidFill>
                <a:latin typeface="Georgia"/>
                <a:cs typeface="Georgia"/>
              </a:rPr>
              <a:t>th</a:t>
            </a:r>
            <a:r>
              <a:rPr sz="1750" dirty="0">
                <a:solidFill>
                  <a:srgbClr val="2F3539"/>
                </a:solidFill>
                <a:latin typeface="Georgia"/>
                <a:cs typeface="Georgia"/>
              </a:rPr>
              <a:t>e</a:t>
            </a:r>
            <a:r>
              <a:rPr sz="1750" spc="-15" dirty="0">
                <a:solidFill>
                  <a:srgbClr val="2F3539"/>
                </a:solidFill>
                <a:latin typeface="Georgia"/>
                <a:cs typeface="Georgia"/>
              </a:rPr>
              <a:t> </a:t>
            </a:r>
            <a:r>
              <a:rPr sz="1750" spc="-20" dirty="0">
                <a:solidFill>
                  <a:srgbClr val="2F3539"/>
                </a:solidFill>
                <a:latin typeface="Georgia"/>
                <a:cs typeface="Georgia"/>
              </a:rPr>
              <a:t>Im</a:t>
            </a:r>
            <a:r>
              <a:rPr sz="1750" spc="-15" dirty="0">
                <a:solidFill>
                  <a:srgbClr val="2F3539"/>
                </a:solidFill>
                <a:latin typeface="Georgia"/>
                <a:cs typeface="Georgia"/>
              </a:rPr>
              <a:t>ag</a:t>
            </a:r>
            <a:r>
              <a:rPr sz="1750" dirty="0">
                <a:solidFill>
                  <a:srgbClr val="2F3539"/>
                </a:solidFill>
                <a:latin typeface="Georgia"/>
                <a:cs typeface="Georgia"/>
              </a:rPr>
              <a:t>e</a:t>
            </a:r>
            <a:r>
              <a:rPr sz="1750" spc="-15" dirty="0">
                <a:solidFill>
                  <a:srgbClr val="2F3539"/>
                </a:solidFill>
                <a:latin typeface="Georgia"/>
                <a:cs typeface="Georgia"/>
              </a:rPr>
              <a:t> </a:t>
            </a:r>
            <a:r>
              <a:rPr sz="1750" spc="-10" dirty="0">
                <a:solidFill>
                  <a:srgbClr val="2F3539"/>
                </a:solidFill>
                <a:latin typeface="Georgia"/>
                <a:cs typeface="Georgia"/>
              </a:rPr>
              <a:t>h</a:t>
            </a:r>
            <a:r>
              <a:rPr sz="1750" spc="-15" dirty="0">
                <a:solidFill>
                  <a:srgbClr val="2F3539"/>
                </a:solidFill>
                <a:latin typeface="Georgia"/>
                <a:cs typeface="Georgia"/>
              </a:rPr>
              <a:t>ol</a:t>
            </a:r>
            <a:r>
              <a:rPr sz="1750" dirty="0">
                <a:solidFill>
                  <a:srgbClr val="2F3539"/>
                </a:solidFill>
                <a:latin typeface="Georgia"/>
                <a:cs typeface="Georgia"/>
              </a:rPr>
              <a:t>d </a:t>
            </a:r>
            <a:r>
              <a:rPr sz="1750" spc="-10" dirty="0">
                <a:solidFill>
                  <a:srgbClr val="2F3539"/>
                </a:solidFill>
                <a:latin typeface="Georgia"/>
                <a:cs typeface="Georgia"/>
              </a:rPr>
              <a:t>th</a:t>
            </a:r>
            <a:r>
              <a:rPr sz="1750" dirty="0">
                <a:solidFill>
                  <a:srgbClr val="2F3539"/>
                </a:solidFill>
                <a:latin typeface="Georgia"/>
                <a:cs typeface="Georgia"/>
              </a:rPr>
              <a:t>e</a:t>
            </a:r>
            <a:r>
              <a:rPr sz="1750" spc="-15" dirty="0">
                <a:solidFill>
                  <a:srgbClr val="2F3539"/>
                </a:solidFill>
                <a:latin typeface="Georgia"/>
                <a:cs typeface="Georgia"/>
              </a:rPr>
              <a:t> </a:t>
            </a:r>
            <a:r>
              <a:rPr sz="1750" spc="-10" dirty="0">
                <a:solidFill>
                  <a:srgbClr val="2F3539"/>
                </a:solidFill>
                <a:latin typeface="Georgia"/>
                <a:cs typeface="Georgia"/>
              </a:rPr>
              <a:t>c</a:t>
            </a:r>
            <a:r>
              <a:rPr sz="1750" spc="-15" dirty="0">
                <a:solidFill>
                  <a:srgbClr val="2F3539"/>
                </a:solidFill>
                <a:latin typeface="Georgia"/>
                <a:cs typeface="Georgia"/>
              </a:rPr>
              <a:t>a</a:t>
            </a:r>
            <a:r>
              <a:rPr sz="1750" spc="-10" dirty="0">
                <a:solidFill>
                  <a:srgbClr val="2F3539"/>
                </a:solidFill>
                <a:latin typeface="Georgia"/>
                <a:cs typeface="Georgia"/>
              </a:rPr>
              <a:t>th</a:t>
            </a:r>
            <a:r>
              <a:rPr sz="1750" spc="-15" dirty="0">
                <a:solidFill>
                  <a:srgbClr val="2F3539"/>
                </a:solidFill>
                <a:latin typeface="Georgia"/>
                <a:cs typeface="Georgia"/>
              </a:rPr>
              <a:t>e</a:t>
            </a:r>
            <a:r>
              <a:rPr sz="1750" spc="-10" dirty="0">
                <a:solidFill>
                  <a:srgbClr val="2F3539"/>
                </a:solidFill>
                <a:latin typeface="Georgia"/>
                <a:cs typeface="Georgia"/>
              </a:rPr>
              <a:t>t</a:t>
            </a:r>
            <a:r>
              <a:rPr sz="1750" spc="-15" dirty="0">
                <a:solidFill>
                  <a:srgbClr val="2F3539"/>
                </a:solidFill>
                <a:latin typeface="Georgia"/>
                <a:cs typeface="Georgia"/>
              </a:rPr>
              <a:t>e</a:t>
            </a:r>
            <a:r>
              <a:rPr sz="1750" dirty="0">
                <a:solidFill>
                  <a:srgbClr val="2F3539"/>
                </a:solidFill>
                <a:latin typeface="Georgia"/>
                <a:cs typeface="Georgia"/>
              </a:rPr>
              <a:t>r</a:t>
            </a:r>
            <a:endParaRPr sz="1750">
              <a:latin typeface="Georgia"/>
              <a:cs typeface="Georgia"/>
            </a:endParaRPr>
          </a:p>
        </p:txBody>
      </p:sp>
      <p:sp>
        <p:nvSpPr>
          <p:cNvPr id="5" name="object 5"/>
          <p:cNvSpPr txBox="1"/>
          <p:nvPr/>
        </p:nvSpPr>
        <p:spPr>
          <a:xfrm>
            <a:off x="2131569" y="6281465"/>
            <a:ext cx="2625725" cy="149225"/>
          </a:xfrm>
          <a:prstGeom prst="rect">
            <a:avLst/>
          </a:prstGeom>
        </p:spPr>
        <p:txBody>
          <a:bodyPr vert="horz" wrap="square" lIns="0" tIns="0" rIns="0" bIns="0" rtlCol="0">
            <a:spAutoFit/>
          </a:bodyPr>
          <a:lstStyle/>
          <a:p>
            <a:pPr marL="12700"/>
            <a:r>
              <a:rPr sz="950" spc="-5" dirty="0">
                <a:solidFill>
                  <a:srgbClr val="7D7D7D"/>
                </a:solidFill>
                <a:latin typeface="Georgia"/>
                <a:cs typeface="Georgia"/>
              </a:rPr>
              <a:t>C</a:t>
            </a:r>
            <a:r>
              <a:rPr sz="950" spc="-10" dirty="0">
                <a:solidFill>
                  <a:srgbClr val="7D7D7D"/>
                </a:solidFill>
                <a:latin typeface="Georgia"/>
                <a:cs typeface="Georgia"/>
              </a:rPr>
              <a:t>O</a:t>
            </a:r>
            <a:r>
              <a:rPr sz="950" spc="-5" dirty="0">
                <a:solidFill>
                  <a:srgbClr val="7D7D7D"/>
                </a:solidFill>
                <a:latin typeface="Georgia"/>
                <a:cs typeface="Georgia"/>
              </a:rPr>
              <a:t>N</a:t>
            </a:r>
            <a:r>
              <a:rPr sz="950" dirty="0">
                <a:solidFill>
                  <a:srgbClr val="7D7D7D"/>
                </a:solidFill>
                <a:latin typeface="Georgia"/>
                <a:cs typeface="Georgia"/>
              </a:rPr>
              <a:t>FID</a:t>
            </a:r>
            <a:r>
              <a:rPr sz="950" spc="-5" dirty="0">
                <a:solidFill>
                  <a:srgbClr val="7D7D7D"/>
                </a:solidFill>
                <a:latin typeface="Georgia"/>
                <a:cs typeface="Georgia"/>
              </a:rPr>
              <a:t>ENTI</a:t>
            </a:r>
            <a:r>
              <a:rPr sz="950" spc="-10" dirty="0">
                <a:solidFill>
                  <a:srgbClr val="7D7D7D"/>
                </a:solidFill>
                <a:latin typeface="Georgia"/>
                <a:cs typeface="Georgia"/>
              </a:rPr>
              <a:t>A</a:t>
            </a:r>
            <a:r>
              <a:rPr sz="950" spc="10" dirty="0">
                <a:solidFill>
                  <a:srgbClr val="7D7D7D"/>
                </a:solidFill>
                <a:latin typeface="Georgia"/>
                <a:cs typeface="Georgia"/>
              </a:rPr>
              <a:t>L</a:t>
            </a:r>
            <a:r>
              <a:rPr sz="950" spc="-15" dirty="0">
                <a:solidFill>
                  <a:srgbClr val="7D7D7D"/>
                </a:solidFill>
                <a:latin typeface="Georgia"/>
                <a:cs typeface="Georgia"/>
              </a:rPr>
              <a:t> </a:t>
            </a:r>
            <a:r>
              <a:rPr sz="950" spc="10" dirty="0">
                <a:solidFill>
                  <a:srgbClr val="7D7D7D"/>
                </a:solidFill>
                <a:latin typeface="Georgia"/>
                <a:cs typeface="Georgia"/>
              </a:rPr>
              <a:t>– </a:t>
            </a:r>
            <a:r>
              <a:rPr sz="950" dirty="0">
                <a:solidFill>
                  <a:srgbClr val="7D7D7D"/>
                </a:solidFill>
                <a:latin typeface="Georgia"/>
                <a:cs typeface="Georgia"/>
              </a:rPr>
              <a:t>F</a:t>
            </a:r>
            <a:r>
              <a:rPr sz="950" spc="-10" dirty="0">
                <a:solidFill>
                  <a:srgbClr val="7D7D7D"/>
                </a:solidFill>
                <a:latin typeface="Georgia"/>
                <a:cs typeface="Georgia"/>
              </a:rPr>
              <a:t>O</a:t>
            </a:r>
            <a:r>
              <a:rPr sz="950" spc="10" dirty="0">
                <a:solidFill>
                  <a:srgbClr val="7D7D7D"/>
                </a:solidFill>
                <a:latin typeface="Georgia"/>
                <a:cs typeface="Georgia"/>
              </a:rPr>
              <a:t>R </a:t>
            </a:r>
            <a:r>
              <a:rPr sz="950" spc="-5" dirty="0">
                <a:solidFill>
                  <a:srgbClr val="7D7D7D"/>
                </a:solidFill>
                <a:latin typeface="Georgia"/>
                <a:cs typeface="Georgia"/>
              </a:rPr>
              <a:t>INTERN</a:t>
            </a:r>
            <a:r>
              <a:rPr sz="950" spc="-10" dirty="0">
                <a:solidFill>
                  <a:srgbClr val="7D7D7D"/>
                </a:solidFill>
                <a:latin typeface="Georgia"/>
                <a:cs typeface="Georgia"/>
              </a:rPr>
              <a:t>A</a:t>
            </a:r>
            <a:r>
              <a:rPr sz="950" spc="10" dirty="0">
                <a:solidFill>
                  <a:srgbClr val="7D7D7D"/>
                </a:solidFill>
                <a:latin typeface="Georgia"/>
                <a:cs typeface="Georgia"/>
              </a:rPr>
              <a:t>L </a:t>
            </a:r>
            <a:r>
              <a:rPr sz="950" spc="-10" dirty="0">
                <a:solidFill>
                  <a:srgbClr val="7D7D7D"/>
                </a:solidFill>
                <a:latin typeface="Georgia"/>
                <a:cs typeface="Georgia"/>
              </a:rPr>
              <a:t>US</a:t>
            </a:r>
            <a:r>
              <a:rPr sz="950" spc="10" dirty="0">
                <a:solidFill>
                  <a:srgbClr val="7D7D7D"/>
                </a:solidFill>
                <a:latin typeface="Georgia"/>
                <a:cs typeface="Georgia"/>
              </a:rPr>
              <a:t>E</a:t>
            </a:r>
            <a:r>
              <a:rPr sz="950" spc="15" dirty="0">
                <a:solidFill>
                  <a:srgbClr val="7D7D7D"/>
                </a:solidFill>
                <a:latin typeface="Georgia"/>
                <a:cs typeface="Georgia"/>
              </a:rPr>
              <a:t> </a:t>
            </a:r>
            <a:r>
              <a:rPr sz="950" spc="-10" dirty="0">
                <a:solidFill>
                  <a:srgbClr val="7D7D7D"/>
                </a:solidFill>
                <a:latin typeface="Georgia"/>
                <a:cs typeface="Georgia"/>
              </a:rPr>
              <a:t>O</a:t>
            </a:r>
            <a:r>
              <a:rPr sz="950" spc="-5" dirty="0">
                <a:solidFill>
                  <a:srgbClr val="7D7D7D"/>
                </a:solidFill>
                <a:latin typeface="Georgia"/>
                <a:cs typeface="Georgia"/>
              </a:rPr>
              <a:t>NL</a:t>
            </a:r>
            <a:r>
              <a:rPr sz="950" spc="10" dirty="0">
                <a:solidFill>
                  <a:srgbClr val="7D7D7D"/>
                </a:solidFill>
                <a:latin typeface="Georgia"/>
                <a:cs typeface="Georgia"/>
              </a:rPr>
              <a:t>Y</a:t>
            </a:r>
            <a:endParaRPr sz="950">
              <a:latin typeface="Georgia"/>
              <a:cs typeface="Georgia"/>
            </a:endParaRPr>
          </a:p>
        </p:txBody>
      </p:sp>
    </p:spTree>
    <p:extLst>
      <p:ext uri="{BB962C8B-B14F-4D97-AF65-F5344CB8AC3E}">
        <p14:creationId xmlns:p14="http://schemas.microsoft.com/office/powerpoint/2010/main" val="31154200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202" y="639793"/>
            <a:ext cx="7405878" cy="4563010"/>
          </a:xfrm>
          <a:prstGeom prst="rect">
            <a:avLst/>
          </a:prstGeom>
        </p:spPr>
      </p:pic>
      <p:sp>
        <p:nvSpPr>
          <p:cNvPr id="6" name="Rectangle 5"/>
          <p:cNvSpPr/>
          <p:nvPr/>
        </p:nvSpPr>
        <p:spPr>
          <a:xfrm>
            <a:off x="1235202" y="5621774"/>
            <a:ext cx="4088235" cy="369332"/>
          </a:xfrm>
          <a:prstGeom prst="rect">
            <a:avLst/>
          </a:prstGeom>
        </p:spPr>
        <p:txBody>
          <a:bodyPr wrap="none">
            <a:spAutoFit/>
          </a:bodyPr>
          <a:lstStyle/>
          <a:p>
            <a:pPr marL="171450" indent="-171450" fontAlgn="b">
              <a:buFont typeface="Arial" panose="020B0604020202020204" pitchFamily="34" charset="0"/>
              <a:buChar char="•"/>
            </a:pPr>
            <a:r>
              <a:rPr lang="en-US" b="1" dirty="0">
                <a:latin typeface="Calibri" panose="020F0502020204030204" pitchFamily="34" charset="0"/>
              </a:rPr>
              <a:t>IC</a:t>
            </a:r>
            <a:r>
              <a:rPr lang="en-US" b="1" dirty="0">
                <a:solidFill>
                  <a:schemeClr val="bg1"/>
                </a:solidFill>
                <a:latin typeface="Calibri" panose="020F0502020204030204" pitchFamily="34" charset="0"/>
              </a:rPr>
              <a:t> </a:t>
            </a:r>
            <a:r>
              <a:rPr lang="en-US" b="1" dirty="0" err="1">
                <a:latin typeface="Calibri" panose="020F0502020204030204" pitchFamily="34" charset="0"/>
              </a:rPr>
              <a:t>nitro-glycerine</a:t>
            </a:r>
            <a:r>
              <a:rPr lang="en-US" b="1" dirty="0">
                <a:latin typeface="Calibri" panose="020F0502020204030204" pitchFamily="34" charset="0"/>
              </a:rPr>
              <a:t> </a:t>
            </a:r>
            <a:r>
              <a:rPr lang="en-US" b="1" dirty="0" smtClean="0">
                <a:latin typeface="Calibri" panose="020F0502020204030204" pitchFamily="34" charset="0"/>
              </a:rPr>
              <a:t>given(at </a:t>
            </a:r>
            <a:r>
              <a:rPr lang="en-US" b="1" dirty="0">
                <a:latin typeface="Calibri" panose="020F0502020204030204" pitchFamily="34" charset="0"/>
              </a:rPr>
              <a:t>least 200 µg</a:t>
            </a:r>
            <a:r>
              <a:rPr lang="en-US" b="1" dirty="0" smtClean="0">
                <a:latin typeface="Calibri" panose="020F0502020204030204" pitchFamily="34" charset="0"/>
              </a:rPr>
              <a:t>)</a:t>
            </a:r>
            <a:endParaRPr lang="en-US" b="1" dirty="0">
              <a:latin typeface="Calibri" panose="020F0502020204030204" pitchFamily="34" charset="0"/>
            </a:endParaRPr>
          </a:p>
        </p:txBody>
      </p:sp>
    </p:spTree>
    <p:extLst>
      <p:ext uri="{BB962C8B-B14F-4D97-AF65-F5344CB8AC3E}">
        <p14:creationId xmlns:p14="http://schemas.microsoft.com/office/powerpoint/2010/main" val="19842081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71471" y="561975"/>
            <a:ext cx="5417820" cy="377026"/>
          </a:xfrm>
          <a:prstGeom prst="rect">
            <a:avLst/>
          </a:prstGeom>
        </p:spPr>
        <p:txBody>
          <a:bodyPr vert="horz" wrap="square" lIns="0" tIns="0" rIns="0" bIns="0" rtlCol="0">
            <a:spAutoFit/>
          </a:bodyPr>
          <a:lstStyle/>
          <a:p>
            <a:pPr marL="12700"/>
            <a:r>
              <a:rPr sz="2450" b="1" spc="100" dirty="0">
                <a:solidFill>
                  <a:schemeClr val="bg1"/>
                </a:solidFill>
                <a:latin typeface="Calibri"/>
                <a:cs typeface="Calibri"/>
              </a:rPr>
              <a:t>P</a:t>
            </a:r>
            <a:r>
              <a:rPr sz="2450" b="1" spc="75" dirty="0">
                <a:solidFill>
                  <a:schemeClr val="bg1"/>
                </a:solidFill>
                <a:latin typeface="Calibri"/>
                <a:cs typeface="Calibri"/>
              </a:rPr>
              <a:t>OS</a:t>
            </a:r>
            <a:r>
              <a:rPr sz="2450" b="1" spc="80" dirty="0">
                <a:solidFill>
                  <a:schemeClr val="bg1"/>
                </a:solidFill>
                <a:latin typeface="Calibri"/>
                <a:cs typeface="Calibri"/>
              </a:rPr>
              <a:t>ITI</a:t>
            </a:r>
            <a:r>
              <a:rPr sz="2450" b="1" spc="75" dirty="0">
                <a:solidFill>
                  <a:schemeClr val="bg1"/>
                </a:solidFill>
                <a:latin typeface="Calibri"/>
                <a:cs typeface="Calibri"/>
              </a:rPr>
              <a:t>O</a:t>
            </a:r>
            <a:r>
              <a:rPr sz="2450" b="1" spc="80" dirty="0">
                <a:solidFill>
                  <a:schemeClr val="bg1"/>
                </a:solidFill>
                <a:latin typeface="Calibri"/>
                <a:cs typeface="Calibri"/>
              </a:rPr>
              <a:t>NI</a:t>
            </a:r>
            <a:r>
              <a:rPr sz="2450" b="1" spc="105" dirty="0">
                <a:solidFill>
                  <a:schemeClr val="bg1"/>
                </a:solidFill>
                <a:latin typeface="Calibri"/>
                <a:cs typeface="Calibri"/>
              </a:rPr>
              <a:t>N</a:t>
            </a:r>
            <a:r>
              <a:rPr sz="2450" b="1" dirty="0">
                <a:solidFill>
                  <a:schemeClr val="bg1"/>
                </a:solidFill>
                <a:latin typeface="Calibri"/>
                <a:cs typeface="Calibri"/>
              </a:rPr>
              <a:t>G</a:t>
            </a:r>
            <a:r>
              <a:rPr sz="2450" b="1" spc="195" dirty="0">
                <a:solidFill>
                  <a:schemeClr val="bg1"/>
                </a:solidFill>
                <a:latin typeface="Calibri"/>
                <a:cs typeface="Calibri"/>
              </a:rPr>
              <a:t> </a:t>
            </a:r>
            <a:r>
              <a:rPr sz="2450" b="1" spc="85" dirty="0">
                <a:solidFill>
                  <a:schemeClr val="bg1"/>
                </a:solidFill>
                <a:latin typeface="Calibri"/>
                <a:cs typeface="Calibri"/>
              </a:rPr>
              <a:t>DR</a:t>
            </a:r>
            <a:r>
              <a:rPr sz="2450" b="1" spc="35" dirty="0">
                <a:solidFill>
                  <a:schemeClr val="bg1"/>
                </a:solidFill>
                <a:latin typeface="Calibri"/>
                <a:cs typeface="Calibri"/>
              </a:rPr>
              <a:t>A</a:t>
            </a:r>
            <a:r>
              <a:rPr sz="2450" b="1" spc="75" dirty="0">
                <a:solidFill>
                  <a:schemeClr val="bg1"/>
                </a:solidFill>
                <a:latin typeface="Calibri"/>
                <a:cs typeface="Calibri"/>
              </a:rPr>
              <a:t>GO</a:t>
            </a:r>
            <a:r>
              <a:rPr sz="2450" b="1" spc="80" dirty="0">
                <a:solidFill>
                  <a:schemeClr val="bg1"/>
                </a:solidFill>
                <a:latin typeface="Calibri"/>
                <a:cs typeface="Calibri"/>
              </a:rPr>
              <a:t>N</a:t>
            </a:r>
            <a:r>
              <a:rPr sz="2450" b="1" spc="95" dirty="0">
                <a:solidFill>
                  <a:schemeClr val="bg1"/>
                </a:solidFill>
                <a:latin typeface="Calibri"/>
                <a:cs typeface="Calibri"/>
              </a:rPr>
              <a:t>F</a:t>
            </a:r>
            <a:r>
              <a:rPr sz="2450" b="1" spc="-350" dirty="0">
                <a:solidFill>
                  <a:schemeClr val="bg1"/>
                </a:solidFill>
                <a:latin typeface="Calibri"/>
                <a:cs typeface="Calibri"/>
              </a:rPr>
              <a:t>L</a:t>
            </a:r>
            <a:r>
              <a:rPr sz="2450" b="1" dirty="0">
                <a:solidFill>
                  <a:schemeClr val="bg1"/>
                </a:solidFill>
                <a:latin typeface="Calibri"/>
                <a:cs typeface="Calibri"/>
              </a:rPr>
              <a:t>Y</a:t>
            </a:r>
            <a:r>
              <a:rPr sz="2450" b="1" spc="190" dirty="0">
                <a:solidFill>
                  <a:schemeClr val="bg1"/>
                </a:solidFill>
                <a:latin typeface="Calibri"/>
                <a:cs typeface="Calibri"/>
              </a:rPr>
              <a:t> </a:t>
            </a:r>
            <a:r>
              <a:rPr sz="2450" b="1" spc="85" dirty="0">
                <a:solidFill>
                  <a:schemeClr val="bg1"/>
                </a:solidFill>
                <a:latin typeface="Calibri"/>
                <a:cs typeface="Calibri"/>
              </a:rPr>
              <a:t>D</a:t>
            </a:r>
            <a:r>
              <a:rPr sz="2450" b="1" spc="75" dirty="0">
                <a:solidFill>
                  <a:schemeClr val="bg1"/>
                </a:solidFill>
                <a:latin typeface="Calibri"/>
                <a:cs typeface="Calibri"/>
              </a:rPr>
              <a:t>U</a:t>
            </a:r>
            <a:r>
              <a:rPr sz="2450" b="1" spc="80" dirty="0">
                <a:solidFill>
                  <a:schemeClr val="bg1"/>
                </a:solidFill>
                <a:latin typeface="Calibri"/>
                <a:cs typeface="Calibri"/>
              </a:rPr>
              <a:t>O</a:t>
            </a:r>
            <a:r>
              <a:rPr sz="2450" b="1" dirty="0">
                <a:solidFill>
                  <a:schemeClr val="bg1"/>
                </a:solidFill>
                <a:latin typeface="Calibri"/>
                <a:cs typeface="Calibri"/>
              </a:rPr>
              <a:t>/</a:t>
            </a:r>
            <a:r>
              <a:rPr sz="2450" b="1" spc="195" dirty="0">
                <a:solidFill>
                  <a:schemeClr val="bg1"/>
                </a:solidFill>
                <a:latin typeface="Calibri"/>
                <a:cs typeface="Calibri"/>
              </a:rPr>
              <a:t> </a:t>
            </a:r>
            <a:r>
              <a:rPr sz="2450" b="1" spc="75" dirty="0">
                <a:solidFill>
                  <a:schemeClr val="bg1"/>
                </a:solidFill>
                <a:latin typeface="Calibri"/>
                <a:cs typeface="Calibri"/>
              </a:rPr>
              <a:t>O</a:t>
            </a:r>
            <a:r>
              <a:rPr sz="2450" b="1" spc="70" dirty="0">
                <a:solidFill>
                  <a:schemeClr val="bg1"/>
                </a:solidFill>
                <a:latin typeface="Calibri"/>
                <a:cs typeface="Calibri"/>
              </a:rPr>
              <a:t>P</a:t>
            </a:r>
            <a:r>
              <a:rPr sz="2450" b="1" spc="80" dirty="0">
                <a:solidFill>
                  <a:schemeClr val="bg1"/>
                </a:solidFill>
                <a:latin typeface="Calibri"/>
                <a:cs typeface="Calibri"/>
              </a:rPr>
              <a:t>TI</a:t>
            </a:r>
            <a:r>
              <a:rPr sz="2450" b="1" dirty="0">
                <a:solidFill>
                  <a:schemeClr val="bg1"/>
                </a:solidFill>
                <a:latin typeface="Calibri"/>
                <a:cs typeface="Calibri"/>
              </a:rPr>
              <a:t>S</a:t>
            </a:r>
            <a:endParaRPr sz="2450" dirty="0">
              <a:solidFill>
                <a:schemeClr val="bg1"/>
              </a:solidFill>
              <a:latin typeface="Calibri"/>
              <a:cs typeface="Calibri"/>
            </a:endParaRPr>
          </a:p>
        </p:txBody>
      </p:sp>
      <p:sp>
        <p:nvSpPr>
          <p:cNvPr id="4" name="object 4"/>
          <p:cNvSpPr txBox="1"/>
          <p:nvPr/>
        </p:nvSpPr>
        <p:spPr>
          <a:xfrm>
            <a:off x="1203389" y="2228071"/>
            <a:ext cx="3427095" cy="737125"/>
          </a:xfrm>
          <a:prstGeom prst="rect">
            <a:avLst/>
          </a:prstGeom>
        </p:spPr>
        <p:txBody>
          <a:bodyPr vert="horz" wrap="square" lIns="0" tIns="0" rIns="0" bIns="0" rtlCol="0">
            <a:spAutoFit/>
          </a:bodyPr>
          <a:lstStyle/>
          <a:p>
            <a:pPr marL="12700" marR="5080">
              <a:lnSpc>
                <a:spcPct val="102600"/>
              </a:lnSpc>
            </a:pPr>
            <a:r>
              <a:rPr sz="1550" spc="20" dirty="0">
                <a:latin typeface="Georgia"/>
                <a:cs typeface="Georgia"/>
              </a:rPr>
              <a:t>P</a:t>
            </a:r>
            <a:r>
              <a:rPr sz="1550" spc="15" dirty="0">
                <a:latin typeface="Georgia"/>
                <a:cs typeface="Georgia"/>
              </a:rPr>
              <a:t>roximal</a:t>
            </a:r>
            <a:r>
              <a:rPr sz="1550" spc="5" dirty="0">
                <a:latin typeface="Georgia"/>
                <a:cs typeface="Georgia"/>
              </a:rPr>
              <a:t> </a:t>
            </a:r>
            <a:r>
              <a:rPr sz="1550" spc="20" dirty="0">
                <a:latin typeface="Georgia"/>
                <a:cs typeface="Georgia"/>
              </a:rPr>
              <a:t>a</a:t>
            </a:r>
            <a:r>
              <a:rPr sz="1550" spc="15" dirty="0">
                <a:latin typeface="Georgia"/>
                <a:cs typeface="Georgia"/>
              </a:rPr>
              <a:t>nd</a:t>
            </a:r>
            <a:r>
              <a:rPr sz="1550" spc="25" dirty="0">
                <a:latin typeface="Georgia"/>
                <a:cs typeface="Georgia"/>
              </a:rPr>
              <a:t> </a:t>
            </a:r>
            <a:r>
              <a:rPr sz="1550" spc="20" dirty="0">
                <a:latin typeface="Georgia"/>
                <a:cs typeface="Georgia"/>
              </a:rPr>
              <a:t>L</a:t>
            </a:r>
            <a:r>
              <a:rPr sz="1550" spc="10" dirty="0">
                <a:latin typeface="Georgia"/>
                <a:cs typeface="Georgia"/>
              </a:rPr>
              <a:t>e</a:t>
            </a:r>
            <a:r>
              <a:rPr sz="1550" spc="15" dirty="0">
                <a:latin typeface="Georgia"/>
                <a:cs typeface="Georgia"/>
              </a:rPr>
              <a:t>ns</a:t>
            </a:r>
            <a:r>
              <a:rPr sz="1550" spc="20" dirty="0">
                <a:latin typeface="Georgia"/>
                <a:cs typeface="Georgia"/>
              </a:rPr>
              <a:t> </a:t>
            </a:r>
            <a:r>
              <a:rPr sz="1550" spc="15" dirty="0">
                <a:latin typeface="Georgia"/>
                <a:cs typeface="Georgia"/>
              </a:rPr>
              <a:t>markers </a:t>
            </a:r>
            <a:r>
              <a:rPr sz="1550" spc="20" dirty="0">
                <a:latin typeface="Georgia"/>
                <a:cs typeface="Georgia"/>
              </a:rPr>
              <a:t>a</a:t>
            </a:r>
            <a:r>
              <a:rPr sz="1550" spc="10" dirty="0">
                <a:latin typeface="Georgia"/>
                <a:cs typeface="Georgia"/>
              </a:rPr>
              <a:t>re</a:t>
            </a:r>
            <a:r>
              <a:rPr sz="1550" spc="15" dirty="0">
                <a:latin typeface="Georgia"/>
                <a:cs typeface="Georgia"/>
              </a:rPr>
              <a:t> </a:t>
            </a:r>
            <a:r>
              <a:rPr sz="1550" spc="10" dirty="0">
                <a:latin typeface="Georgia"/>
                <a:cs typeface="Georgia"/>
              </a:rPr>
              <a:t>o</a:t>
            </a:r>
            <a:r>
              <a:rPr sz="1550" spc="15" dirty="0">
                <a:latin typeface="Georgia"/>
                <a:cs typeface="Georgia"/>
              </a:rPr>
              <a:t>n</a:t>
            </a:r>
            <a:r>
              <a:rPr sz="1550" spc="25" dirty="0">
                <a:latin typeface="Georgia"/>
                <a:cs typeface="Georgia"/>
              </a:rPr>
              <a:t> </a:t>
            </a:r>
            <a:r>
              <a:rPr sz="1550" spc="10" dirty="0">
                <a:latin typeface="Georgia"/>
                <a:cs typeface="Georgia"/>
              </a:rPr>
              <a:t>the torque</a:t>
            </a:r>
            <a:r>
              <a:rPr sz="1550" spc="15" dirty="0">
                <a:latin typeface="Georgia"/>
                <a:cs typeface="Georgia"/>
              </a:rPr>
              <a:t> </a:t>
            </a:r>
            <a:r>
              <a:rPr sz="1550" spc="5" dirty="0">
                <a:latin typeface="Georgia"/>
                <a:cs typeface="Georgia"/>
              </a:rPr>
              <a:t>wir</a:t>
            </a:r>
            <a:r>
              <a:rPr sz="1550" spc="15" dirty="0">
                <a:latin typeface="Georgia"/>
                <a:cs typeface="Georgia"/>
              </a:rPr>
              <a:t>e</a:t>
            </a:r>
            <a:r>
              <a:rPr sz="1550" spc="20" dirty="0">
                <a:latin typeface="Georgia"/>
                <a:cs typeface="Georgia"/>
              </a:rPr>
              <a:t> a</a:t>
            </a:r>
            <a:r>
              <a:rPr sz="1550" spc="15" dirty="0">
                <a:latin typeface="Georgia"/>
                <a:cs typeface="Georgia"/>
              </a:rPr>
              <a:t>nd</a:t>
            </a:r>
            <a:r>
              <a:rPr sz="1550" spc="25" dirty="0">
                <a:latin typeface="Georgia"/>
                <a:cs typeface="Georgia"/>
              </a:rPr>
              <a:t> </a:t>
            </a:r>
            <a:r>
              <a:rPr sz="1550" spc="15" dirty="0">
                <a:latin typeface="Georgia"/>
                <a:cs typeface="Georgia"/>
              </a:rPr>
              <a:t>then</a:t>
            </a:r>
            <a:r>
              <a:rPr sz="1550" spc="10" dirty="0">
                <a:latin typeface="Georgia"/>
                <a:cs typeface="Georgia"/>
              </a:rPr>
              <a:t> the</a:t>
            </a:r>
            <a:r>
              <a:rPr sz="1550" spc="25" dirty="0">
                <a:latin typeface="Georgia"/>
                <a:cs typeface="Georgia"/>
              </a:rPr>
              <a:t> </a:t>
            </a:r>
            <a:r>
              <a:rPr sz="1550" spc="15" dirty="0">
                <a:latin typeface="Georgia"/>
                <a:cs typeface="Georgia"/>
              </a:rPr>
              <a:t>markers m</a:t>
            </a:r>
            <a:r>
              <a:rPr sz="1550" spc="10" dirty="0">
                <a:latin typeface="Georgia"/>
                <a:cs typeface="Georgia"/>
              </a:rPr>
              <a:t>o</a:t>
            </a:r>
            <a:r>
              <a:rPr sz="1550" spc="15" dirty="0">
                <a:latin typeface="Georgia"/>
                <a:cs typeface="Georgia"/>
              </a:rPr>
              <a:t>ve</a:t>
            </a:r>
            <a:r>
              <a:rPr sz="1550" spc="25" dirty="0">
                <a:latin typeface="Georgia"/>
                <a:cs typeface="Georgia"/>
              </a:rPr>
              <a:t> </a:t>
            </a:r>
            <a:r>
              <a:rPr sz="1550" spc="10" dirty="0">
                <a:latin typeface="Georgia"/>
                <a:cs typeface="Georgia"/>
              </a:rPr>
              <a:t>duri</a:t>
            </a:r>
            <a:r>
              <a:rPr sz="1550" spc="15" dirty="0">
                <a:latin typeface="Georgia"/>
                <a:cs typeface="Georgia"/>
              </a:rPr>
              <a:t>ng</a:t>
            </a:r>
            <a:r>
              <a:rPr sz="1550" spc="20" dirty="0">
                <a:latin typeface="Georgia"/>
                <a:cs typeface="Georgia"/>
              </a:rPr>
              <a:t> </a:t>
            </a:r>
            <a:r>
              <a:rPr sz="1550" spc="10" dirty="0">
                <a:latin typeface="Georgia"/>
                <a:cs typeface="Georgia"/>
              </a:rPr>
              <a:t>the</a:t>
            </a:r>
            <a:r>
              <a:rPr sz="1550" spc="30" dirty="0">
                <a:latin typeface="Georgia"/>
                <a:cs typeface="Georgia"/>
              </a:rPr>
              <a:t> </a:t>
            </a:r>
            <a:r>
              <a:rPr sz="1550" spc="5" dirty="0">
                <a:latin typeface="Georgia"/>
                <a:cs typeface="Georgia"/>
              </a:rPr>
              <a:t>pullb</a:t>
            </a:r>
            <a:r>
              <a:rPr sz="1550" spc="20" dirty="0">
                <a:latin typeface="Georgia"/>
                <a:cs typeface="Georgia"/>
              </a:rPr>
              <a:t>a</a:t>
            </a:r>
            <a:r>
              <a:rPr sz="1550" spc="10" dirty="0">
                <a:latin typeface="Georgia"/>
                <a:cs typeface="Georgia"/>
              </a:rPr>
              <a:t>ck</a:t>
            </a:r>
            <a:endParaRPr sz="1550" dirty="0">
              <a:latin typeface="Georgia"/>
              <a:cs typeface="Georgia"/>
            </a:endParaRPr>
          </a:p>
        </p:txBody>
      </p:sp>
      <p:sp>
        <p:nvSpPr>
          <p:cNvPr id="5" name="object 5"/>
          <p:cNvSpPr/>
          <p:nvPr/>
        </p:nvSpPr>
        <p:spPr>
          <a:xfrm>
            <a:off x="5841491" y="2110739"/>
            <a:ext cx="4130040" cy="308914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5786628" y="2031493"/>
            <a:ext cx="0" cy="3248025"/>
          </a:xfrm>
          <a:custGeom>
            <a:avLst/>
            <a:gdLst/>
            <a:ahLst/>
            <a:cxnLst/>
            <a:rect l="l" t="t" r="r" b="b"/>
            <a:pathLst>
              <a:path h="3248025">
                <a:moveTo>
                  <a:pt x="0" y="0"/>
                </a:moveTo>
                <a:lnTo>
                  <a:pt x="0" y="3247517"/>
                </a:lnTo>
              </a:path>
            </a:pathLst>
          </a:custGeom>
          <a:ln w="54864">
            <a:solidFill>
              <a:srgbClr val="000000"/>
            </a:solidFill>
          </a:ln>
        </p:spPr>
        <p:txBody>
          <a:bodyPr wrap="square" lIns="0" tIns="0" rIns="0" bIns="0" rtlCol="0"/>
          <a:lstStyle/>
          <a:p>
            <a:endParaRPr/>
          </a:p>
        </p:txBody>
      </p:sp>
      <p:sp>
        <p:nvSpPr>
          <p:cNvPr id="7" name="object 7"/>
          <p:cNvSpPr/>
          <p:nvPr/>
        </p:nvSpPr>
        <p:spPr>
          <a:xfrm>
            <a:off x="5811011" y="2055876"/>
            <a:ext cx="4192904" cy="0"/>
          </a:xfrm>
          <a:custGeom>
            <a:avLst/>
            <a:gdLst/>
            <a:ahLst/>
            <a:cxnLst/>
            <a:rect l="l" t="t" r="r" b="b"/>
            <a:pathLst>
              <a:path w="4192904">
                <a:moveTo>
                  <a:pt x="0" y="0"/>
                </a:moveTo>
                <a:lnTo>
                  <a:pt x="4192523" y="0"/>
                </a:lnTo>
              </a:path>
            </a:pathLst>
          </a:custGeom>
          <a:ln w="54864">
            <a:solidFill>
              <a:srgbClr val="000000"/>
            </a:solidFill>
          </a:ln>
        </p:spPr>
        <p:txBody>
          <a:bodyPr wrap="square" lIns="0" tIns="0" rIns="0" bIns="0" rtlCol="0"/>
          <a:lstStyle/>
          <a:p>
            <a:endParaRPr/>
          </a:p>
        </p:txBody>
      </p:sp>
      <p:sp>
        <p:nvSpPr>
          <p:cNvPr id="8" name="object 8"/>
          <p:cNvSpPr/>
          <p:nvPr/>
        </p:nvSpPr>
        <p:spPr>
          <a:xfrm>
            <a:off x="10026395" y="2031493"/>
            <a:ext cx="0" cy="3248025"/>
          </a:xfrm>
          <a:custGeom>
            <a:avLst/>
            <a:gdLst/>
            <a:ahLst/>
            <a:cxnLst/>
            <a:rect l="l" t="t" r="r" b="b"/>
            <a:pathLst>
              <a:path h="3248025">
                <a:moveTo>
                  <a:pt x="0" y="0"/>
                </a:moveTo>
                <a:lnTo>
                  <a:pt x="0" y="3247517"/>
                </a:lnTo>
              </a:path>
            </a:pathLst>
          </a:custGeom>
          <a:ln w="54864">
            <a:solidFill>
              <a:srgbClr val="000000"/>
            </a:solidFill>
          </a:ln>
        </p:spPr>
        <p:txBody>
          <a:bodyPr wrap="square" lIns="0" tIns="0" rIns="0" bIns="0" rtlCol="0"/>
          <a:lstStyle/>
          <a:p>
            <a:endParaRPr/>
          </a:p>
        </p:txBody>
      </p:sp>
      <p:sp>
        <p:nvSpPr>
          <p:cNvPr id="9" name="object 9"/>
          <p:cNvSpPr/>
          <p:nvPr/>
        </p:nvSpPr>
        <p:spPr>
          <a:xfrm>
            <a:off x="5811011" y="5254752"/>
            <a:ext cx="4192270" cy="0"/>
          </a:xfrm>
          <a:custGeom>
            <a:avLst/>
            <a:gdLst/>
            <a:ahLst/>
            <a:cxnLst/>
            <a:rect l="l" t="t" r="r" b="b"/>
            <a:pathLst>
              <a:path w="4192270">
                <a:moveTo>
                  <a:pt x="0" y="0"/>
                </a:moveTo>
                <a:lnTo>
                  <a:pt x="4192142" y="0"/>
                </a:lnTo>
              </a:path>
            </a:pathLst>
          </a:custGeom>
          <a:ln w="54864">
            <a:solidFill>
              <a:srgbClr val="000000"/>
            </a:solidFill>
          </a:ln>
        </p:spPr>
        <p:txBody>
          <a:bodyPr wrap="square" lIns="0" tIns="0" rIns="0" bIns="0" rtlCol="0"/>
          <a:lstStyle/>
          <a:p>
            <a:endParaRPr/>
          </a:p>
        </p:txBody>
      </p:sp>
      <p:sp>
        <p:nvSpPr>
          <p:cNvPr id="10" name="object 10"/>
          <p:cNvSpPr/>
          <p:nvPr/>
        </p:nvSpPr>
        <p:spPr>
          <a:xfrm>
            <a:off x="5834634" y="2096262"/>
            <a:ext cx="0" cy="3121025"/>
          </a:xfrm>
          <a:custGeom>
            <a:avLst/>
            <a:gdLst/>
            <a:ahLst/>
            <a:cxnLst/>
            <a:rect l="l" t="t" r="r" b="b"/>
            <a:pathLst>
              <a:path h="3121025">
                <a:moveTo>
                  <a:pt x="0" y="0"/>
                </a:moveTo>
                <a:lnTo>
                  <a:pt x="0" y="3120771"/>
                </a:lnTo>
              </a:path>
            </a:pathLst>
          </a:custGeom>
          <a:ln w="19812">
            <a:solidFill>
              <a:srgbClr val="000000"/>
            </a:solidFill>
          </a:ln>
        </p:spPr>
        <p:txBody>
          <a:bodyPr wrap="square" lIns="0" tIns="0" rIns="0" bIns="0" rtlCol="0"/>
          <a:lstStyle/>
          <a:p>
            <a:endParaRPr/>
          </a:p>
        </p:txBody>
      </p:sp>
      <p:sp>
        <p:nvSpPr>
          <p:cNvPr id="11" name="object 11"/>
          <p:cNvSpPr/>
          <p:nvPr/>
        </p:nvSpPr>
        <p:spPr>
          <a:xfrm>
            <a:off x="5841491" y="2103120"/>
            <a:ext cx="4130040" cy="0"/>
          </a:xfrm>
          <a:custGeom>
            <a:avLst/>
            <a:gdLst/>
            <a:ahLst/>
            <a:cxnLst/>
            <a:rect l="l" t="t" r="r" b="b"/>
            <a:pathLst>
              <a:path w="4130040">
                <a:moveTo>
                  <a:pt x="0" y="0"/>
                </a:moveTo>
                <a:lnTo>
                  <a:pt x="4130040" y="0"/>
                </a:lnTo>
              </a:path>
            </a:pathLst>
          </a:custGeom>
          <a:ln w="18288">
            <a:solidFill>
              <a:srgbClr val="000000"/>
            </a:solidFill>
          </a:ln>
        </p:spPr>
        <p:txBody>
          <a:bodyPr wrap="square" lIns="0" tIns="0" rIns="0" bIns="0" rtlCol="0"/>
          <a:lstStyle/>
          <a:p>
            <a:endParaRPr/>
          </a:p>
        </p:txBody>
      </p:sp>
      <p:sp>
        <p:nvSpPr>
          <p:cNvPr id="12" name="object 12"/>
          <p:cNvSpPr/>
          <p:nvPr/>
        </p:nvSpPr>
        <p:spPr>
          <a:xfrm>
            <a:off x="9980676" y="2095501"/>
            <a:ext cx="0" cy="3121025"/>
          </a:xfrm>
          <a:custGeom>
            <a:avLst/>
            <a:gdLst/>
            <a:ahLst/>
            <a:cxnLst/>
            <a:rect l="l" t="t" r="r" b="b"/>
            <a:pathLst>
              <a:path h="3121025">
                <a:moveTo>
                  <a:pt x="0" y="0"/>
                </a:moveTo>
                <a:lnTo>
                  <a:pt x="0" y="3120771"/>
                </a:lnTo>
              </a:path>
            </a:pathLst>
          </a:custGeom>
          <a:ln w="18288">
            <a:solidFill>
              <a:srgbClr val="000000"/>
            </a:solidFill>
          </a:ln>
        </p:spPr>
        <p:txBody>
          <a:bodyPr wrap="square" lIns="0" tIns="0" rIns="0" bIns="0" rtlCol="0"/>
          <a:lstStyle/>
          <a:p>
            <a:endParaRPr/>
          </a:p>
        </p:txBody>
      </p:sp>
      <p:sp>
        <p:nvSpPr>
          <p:cNvPr id="13" name="object 13"/>
          <p:cNvSpPr/>
          <p:nvPr/>
        </p:nvSpPr>
        <p:spPr>
          <a:xfrm>
            <a:off x="5842253" y="5208270"/>
            <a:ext cx="4131310" cy="0"/>
          </a:xfrm>
          <a:custGeom>
            <a:avLst/>
            <a:gdLst/>
            <a:ahLst/>
            <a:cxnLst/>
            <a:rect l="l" t="t" r="r" b="b"/>
            <a:pathLst>
              <a:path w="4131309">
                <a:moveTo>
                  <a:pt x="0" y="0"/>
                </a:moveTo>
                <a:lnTo>
                  <a:pt x="4131310" y="0"/>
                </a:lnTo>
              </a:path>
            </a:pathLst>
          </a:custGeom>
          <a:ln w="19812">
            <a:solidFill>
              <a:srgbClr val="000000"/>
            </a:solidFill>
          </a:ln>
        </p:spPr>
        <p:txBody>
          <a:bodyPr wrap="square" lIns="0" tIns="0" rIns="0" bIns="0" rtlCol="0"/>
          <a:lstStyle/>
          <a:p>
            <a:endParaRPr/>
          </a:p>
        </p:txBody>
      </p:sp>
      <p:sp>
        <p:nvSpPr>
          <p:cNvPr id="14" name="object 14"/>
          <p:cNvSpPr/>
          <p:nvPr/>
        </p:nvSpPr>
        <p:spPr>
          <a:xfrm>
            <a:off x="7427977" y="4181856"/>
            <a:ext cx="75565" cy="60325"/>
          </a:xfrm>
          <a:custGeom>
            <a:avLst/>
            <a:gdLst/>
            <a:ahLst/>
            <a:cxnLst/>
            <a:rect l="l" t="t" r="r" b="b"/>
            <a:pathLst>
              <a:path w="75564" h="60325">
                <a:moveTo>
                  <a:pt x="75311" y="0"/>
                </a:moveTo>
                <a:lnTo>
                  <a:pt x="0" y="4064"/>
                </a:lnTo>
                <a:lnTo>
                  <a:pt x="47751" y="60198"/>
                </a:lnTo>
                <a:lnTo>
                  <a:pt x="47751" y="33528"/>
                </a:lnTo>
                <a:lnTo>
                  <a:pt x="54483" y="18161"/>
                </a:lnTo>
                <a:lnTo>
                  <a:pt x="67340" y="18161"/>
                </a:lnTo>
                <a:lnTo>
                  <a:pt x="75311" y="0"/>
                </a:lnTo>
                <a:close/>
              </a:path>
              <a:path w="75564" h="60325">
                <a:moveTo>
                  <a:pt x="67340" y="18161"/>
                </a:moveTo>
                <a:lnTo>
                  <a:pt x="54483" y="18161"/>
                </a:lnTo>
                <a:lnTo>
                  <a:pt x="65277" y="22860"/>
                </a:lnTo>
                <a:lnTo>
                  <a:pt x="67340" y="18161"/>
                </a:lnTo>
                <a:close/>
              </a:path>
            </a:pathLst>
          </a:custGeom>
          <a:solidFill>
            <a:srgbClr val="FFFFFF"/>
          </a:solidFill>
        </p:spPr>
        <p:txBody>
          <a:bodyPr wrap="square" lIns="0" tIns="0" rIns="0" bIns="0" rtlCol="0"/>
          <a:lstStyle/>
          <a:p>
            <a:endParaRPr/>
          </a:p>
        </p:txBody>
      </p:sp>
      <p:sp>
        <p:nvSpPr>
          <p:cNvPr id="15" name="object 15"/>
          <p:cNvSpPr/>
          <p:nvPr/>
        </p:nvSpPr>
        <p:spPr>
          <a:xfrm>
            <a:off x="7475728" y="4200016"/>
            <a:ext cx="17780" cy="20320"/>
          </a:xfrm>
          <a:custGeom>
            <a:avLst/>
            <a:gdLst/>
            <a:ahLst/>
            <a:cxnLst/>
            <a:rect l="l" t="t" r="r" b="b"/>
            <a:pathLst>
              <a:path w="17779" h="20320">
                <a:moveTo>
                  <a:pt x="6731" y="0"/>
                </a:moveTo>
                <a:lnTo>
                  <a:pt x="0" y="15366"/>
                </a:lnTo>
                <a:lnTo>
                  <a:pt x="10668" y="20065"/>
                </a:lnTo>
                <a:lnTo>
                  <a:pt x="17525" y="4698"/>
                </a:lnTo>
                <a:lnTo>
                  <a:pt x="6731" y="0"/>
                </a:lnTo>
                <a:close/>
              </a:path>
            </a:pathLst>
          </a:custGeom>
          <a:solidFill>
            <a:srgbClr val="FFFFFF"/>
          </a:solidFill>
        </p:spPr>
        <p:txBody>
          <a:bodyPr wrap="square" lIns="0" tIns="0" rIns="0" bIns="0" rtlCol="0"/>
          <a:lstStyle/>
          <a:p>
            <a:endParaRPr/>
          </a:p>
        </p:txBody>
      </p:sp>
      <p:sp>
        <p:nvSpPr>
          <p:cNvPr id="16" name="object 16"/>
          <p:cNvSpPr/>
          <p:nvPr/>
        </p:nvSpPr>
        <p:spPr>
          <a:xfrm>
            <a:off x="7475729" y="4215384"/>
            <a:ext cx="10795" cy="27940"/>
          </a:xfrm>
          <a:custGeom>
            <a:avLst/>
            <a:gdLst/>
            <a:ahLst/>
            <a:cxnLst/>
            <a:rect l="l" t="t" r="r" b="b"/>
            <a:pathLst>
              <a:path w="10795" h="27939">
                <a:moveTo>
                  <a:pt x="0" y="0"/>
                </a:moveTo>
                <a:lnTo>
                  <a:pt x="0" y="26670"/>
                </a:lnTo>
                <a:lnTo>
                  <a:pt x="635" y="27559"/>
                </a:lnTo>
                <a:lnTo>
                  <a:pt x="10668" y="4699"/>
                </a:lnTo>
                <a:lnTo>
                  <a:pt x="0" y="0"/>
                </a:lnTo>
                <a:close/>
              </a:path>
            </a:pathLst>
          </a:custGeom>
          <a:solidFill>
            <a:srgbClr val="FFFFFF"/>
          </a:solidFill>
        </p:spPr>
        <p:txBody>
          <a:bodyPr wrap="square" lIns="0" tIns="0" rIns="0" bIns="0" rtlCol="0"/>
          <a:lstStyle/>
          <a:p>
            <a:endParaRPr/>
          </a:p>
        </p:txBody>
      </p:sp>
      <p:sp>
        <p:nvSpPr>
          <p:cNvPr id="17" name="object 17"/>
          <p:cNvSpPr/>
          <p:nvPr/>
        </p:nvSpPr>
        <p:spPr>
          <a:xfrm>
            <a:off x="7486397" y="4204716"/>
            <a:ext cx="594995" cy="271145"/>
          </a:xfrm>
          <a:custGeom>
            <a:avLst/>
            <a:gdLst/>
            <a:ahLst/>
            <a:cxnLst/>
            <a:rect l="l" t="t" r="r" b="b"/>
            <a:pathLst>
              <a:path w="594995" h="271145">
                <a:moveTo>
                  <a:pt x="6857" y="0"/>
                </a:moveTo>
                <a:lnTo>
                  <a:pt x="0" y="15366"/>
                </a:lnTo>
                <a:lnTo>
                  <a:pt x="587755" y="271017"/>
                </a:lnTo>
                <a:lnTo>
                  <a:pt x="594613" y="255523"/>
                </a:lnTo>
                <a:lnTo>
                  <a:pt x="6857" y="0"/>
                </a:lnTo>
                <a:close/>
              </a:path>
            </a:pathLst>
          </a:custGeom>
          <a:solidFill>
            <a:srgbClr val="FFFFFF"/>
          </a:solidFill>
        </p:spPr>
        <p:txBody>
          <a:bodyPr wrap="square" lIns="0" tIns="0" rIns="0" bIns="0" rtlCol="0"/>
          <a:lstStyle/>
          <a:p>
            <a:endParaRPr/>
          </a:p>
        </p:txBody>
      </p:sp>
      <p:sp>
        <p:nvSpPr>
          <p:cNvPr id="18" name="object 18"/>
          <p:cNvSpPr/>
          <p:nvPr/>
        </p:nvSpPr>
        <p:spPr>
          <a:xfrm>
            <a:off x="8064118" y="4464940"/>
            <a:ext cx="27940" cy="33655"/>
          </a:xfrm>
          <a:custGeom>
            <a:avLst/>
            <a:gdLst/>
            <a:ahLst/>
            <a:cxnLst/>
            <a:rect l="l" t="t" r="r" b="b"/>
            <a:pathLst>
              <a:path w="27940" h="33654">
                <a:moveTo>
                  <a:pt x="10032" y="10794"/>
                </a:moveTo>
                <a:lnTo>
                  <a:pt x="0" y="33528"/>
                </a:lnTo>
                <a:lnTo>
                  <a:pt x="27558" y="32385"/>
                </a:lnTo>
                <a:lnTo>
                  <a:pt x="27558" y="15493"/>
                </a:lnTo>
                <a:lnTo>
                  <a:pt x="20827" y="15493"/>
                </a:lnTo>
                <a:lnTo>
                  <a:pt x="10032" y="10794"/>
                </a:lnTo>
                <a:close/>
              </a:path>
              <a:path w="27940" h="33654">
                <a:moveTo>
                  <a:pt x="27558" y="0"/>
                </a:moveTo>
                <a:lnTo>
                  <a:pt x="20827" y="15493"/>
                </a:lnTo>
                <a:lnTo>
                  <a:pt x="27558" y="15493"/>
                </a:lnTo>
                <a:lnTo>
                  <a:pt x="27558" y="0"/>
                </a:lnTo>
                <a:close/>
              </a:path>
            </a:pathLst>
          </a:custGeom>
          <a:solidFill>
            <a:srgbClr val="FFFFFF"/>
          </a:solidFill>
        </p:spPr>
        <p:txBody>
          <a:bodyPr wrap="square" lIns="0" tIns="0" rIns="0" bIns="0" rtlCol="0"/>
          <a:lstStyle/>
          <a:p>
            <a:endParaRPr/>
          </a:p>
        </p:txBody>
      </p:sp>
      <p:sp>
        <p:nvSpPr>
          <p:cNvPr id="19" name="object 19"/>
          <p:cNvSpPr/>
          <p:nvPr/>
        </p:nvSpPr>
        <p:spPr>
          <a:xfrm>
            <a:off x="8074152" y="4460240"/>
            <a:ext cx="17780" cy="20320"/>
          </a:xfrm>
          <a:custGeom>
            <a:avLst/>
            <a:gdLst/>
            <a:ahLst/>
            <a:cxnLst/>
            <a:rect l="l" t="t" r="r" b="b"/>
            <a:pathLst>
              <a:path w="17779" h="20320">
                <a:moveTo>
                  <a:pt x="6857" y="0"/>
                </a:moveTo>
                <a:lnTo>
                  <a:pt x="0" y="15493"/>
                </a:lnTo>
                <a:lnTo>
                  <a:pt x="10795" y="20193"/>
                </a:lnTo>
                <a:lnTo>
                  <a:pt x="17525" y="4699"/>
                </a:lnTo>
                <a:lnTo>
                  <a:pt x="6857" y="0"/>
                </a:lnTo>
                <a:close/>
              </a:path>
            </a:pathLst>
          </a:custGeom>
          <a:solidFill>
            <a:srgbClr val="FFFFFF"/>
          </a:solidFill>
        </p:spPr>
        <p:txBody>
          <a:bodyPr wrap="square" lIns="0" tIns="0" rIns="0" bIns="0" rtlCol="0"/>
          <a:lstStyle/>
          <a:p>
            <a:endParaRPr/>
          </a:p>
        </p:txBody>
      </p:sp>
      <p:sp>
        <p:nvSpPr>
          <p:cNvPr id="20" name="object 20"/>
          <p:cNvSpPr/>
          <p:nvPr/>
        </p:nvSpPr>
        <p:spPr>
          <a:xfrm>
            <a:off x="8081010" y="4437508"/>
            <a:ext cx="58419" cy="60325"/>
          </a:xfrm>
          <a:custGeom>
            <a:avLst/>
            <a:gdLst/>
            <a:ahLst/>
            <a:cxnLst/>
            <a:rect l="l" t="t" r="r" b="b"/>
            <a:pathLst>
              <a:path w="58420" h="60325">
                <a:moveTo>
                  <a:pt x="10033" y="0"/>
                </a:moveTo>
                <a:lnTo>
                  <a:pt x="0" y="22733"/>
                </a:lnTo>
                <a:lnTo>
                  <a:pt x="10668" y="27432"/>
                </a:lnTo>
                <a:lnTo>
                  <a:pt x="10668" y="59817"/>
                </a:lnTo>
                <a:lnTo>
                  <a:pt x="58420" y="57658"/>
                </a:lnTo>
                <a:lnTo>
                  <a:pt x="10033" y="0"/>
                </a:lnTo>
                <a:close/>
              </a:path>
            </a:pathLst>
          </a:custGeom>
          <a:solidFill>
            <a:srgbClr val="FFFFFF"/>
          </a:solidFill>
        </p:spPr>
        <p:txBody>
          <a:bodyPr wrap="square" lIns="0" tIns="0" rIns="0" bIns="0" rtlCol="0"/>
          <a:lstStyle/>
          <a:p>
            <a:endParaRPr/>
          </a:p>
        </p:txBody>
      </p:sp>
      <p:sp>
        <p:nvSpPr>
          <p:cNvPr id="21" name="object 21"/>
          <p:cNvSpPr txBox="1"/>
          <p:nvPr/>
        </p:nvSpPr>
        <p:spPr>
          <a:xfrm>
            <a:off x="7264401" y="4618736"/>
            <a:ext cx="902335" cy="326371"/>
          </a:xfrm>
          <a:prstGeom prst="rect">
            <a:avLst/>
          </a:prstGeom>
        </p:spPr>
        <p:txBody>
          <a:bodyPr vert="horz" wrap="square" lIns="0" tIns="0" rIns="0" bIns="0" rtlCol="0">
            <a:spAutoFit/>
          </a:bodyPr>
          <a:lstStyle/>
          <a:p>
            <a:pPr marL="300355" marR="5080" indent="-288290">
              <a:lnSpc>
                <a:spcPct val="101000"/>
              </a:lnSpc>
            </a:pPr>
            <a:r>
              <a:rPr sz="1050" b="1" dirty="0">
                <a:solidFill>
                  <a:srgbClr val="FFFFFF"/>
                </a:solidFill>
                <a:latin typeface="Calibri"/>
                <a:cs typeface="Calibri"/>
              </a:rPr>
              <a:t>M</a:t>
            </a:r>
            <a:r>
              <a:rPr sz="1050" b="1" spc="-5" dirty="0">
                <a:solidFill>
                  <a:srgbClr val="FFFFFF"/>
                </a:solidFill>
                <a:latin typeface="Calibri"/>
                <a:cs typeface="Calibri"/>
              </a:rPr>
              <a:t>ar</a:t>
            </a:r>
            <a:r>
              <a:rPr sz="1050" b="1" spc="-40" dirty="0">
                <a:solidFill>
                  <a:srgbClr val="FFFFFF"/>
                </a:solidFill>
                <a:latin typeface="Calibri"/>
                <a:cs typeface="Calibri"/>
              </a:rPr>
              <a:t>k</a:t>
            </a:r>
            <a:r>
              <a:rPr sz="1050" b="1" spc="-5" dirty="0">
                <a:solidFill>
                  <a:srgbClr val="FFFFFF"/>
                </a:solidFill>
                <a:latin typeface="Calibri"/>
                <a:cs typeface="Calibri"/>
              </a:rPr>
              <a:t>e</a:t>
            </a:r>
            <a:r>
              <a:rPr sz="1050" b="1" spc="-20" dirty="0">
                <a:solidFill>
                  <a:srgbClr val="FFFFFF"/>
                </a:solidFill>
                <a:latin typeface="Calibri"/>
                <a:cs typeface="Calibri"/>
              </a:rPr>
              <a:t>r</a:t>
            </a:r>
            <a:r>
              <a:rPr sz="1050" b="1" dirty="0">
                <a:solidFill>
                  <a:srgbClr val="FFFFFF"/>
                </a:solidFill>
                <a:latin typeface="Calibri"/>
                <a:cs typeface="Calibri"/>
              </a:rPr>
              <a:t>s</a:t>
            </a:r>
            <a:r>
              <a:rPr sz="1050" b="1" spc="25" dirty="0">
                <a:solidFill>
                  <a:srgbClr val="FFFFFF"/>
                </a:solidFill>
                <a:latin typeface="Calibri"/>
                <a:cs typeface="Calibri"/>
              </a:rPr>
              <a:t> </a:t>
            </a:r>
            <a:r>
              <a:rPr sz="1050" b="1" dirty="0">
                <a:solidFill>
                  <a:srgbClr val="FFFFFF"/>
                </a:solidFill>
                <a:latin typeface="Calibri"/>
                <a:cs typeface="Calibri"/>
              </a:rPr>
              <a:t>26</a:t>
            </a:r>
            <a:r>
              <a:rPr sz="1050" b="1" spc="5" dirty="0">
                <a:solidFill>
                  <a:srgbClr val="FFFFFF"/>
                </a:solidFill>
                <a:latin typeface="Calibri"/>
                <a:cs typeface="Calibri"/>
              </a:rPr>
              <a:t> </a:t>
            </a:r>
            <a:r>
              <a:rPr sz="1050" b="1" dirty="0">
                <a:solidFill>
                  <a:srgbClr val="FFFFFF"/>
                </a:solidFill>
                <a:latin typeface="Calibri"/>
                <a:cs typeface="Calibri"/>
              </a:rPr>
              <a:t>mm </a:t>
            </a:r>
            <a:r>
              <a:rPr sz="1050" b="1" spc="-5" dirty="0">
                <a:solidFill>
                  <a:srgbClr val="FFFFFF"/>
                </a:solidFill>
                <a:latin typeface="Calibri"/>
                <a:cs typeface="Calibri"/>
              </a:rPr>
              <a:t>a</a:t>
            </a:r>
            <a:r>
              <a:rPr sz="1050" b="1" dirty="0">
                <a:solidFill>
                  <a:srgbClr val="FFFFFF"/>
                </a:solidFill>
                <a:latin typeface="Calibri"/>
                <a:cs typeface="Calibri"/>
              </a:rPr>
              <a:t>p</a:t>
            </a:r>
            <a:r>
              <a:rPr sz="1050" b="1" spc="-10" dirty="0">
                <a:solidFill>
                  <a:srgbClr val="FFFFFF"/>
                </a:solidFill>
                <a:latin typeface="Calibri"/>
                <a:cs typeface="Calibri"/>
              </a:rPr>
              <a:t>a</a:t>
            </a:r>
            <a:r>
              <a:rPr sz="1050" b="1" spc="-5" dirty="0">
                <a:solidFill>
                  <a:srgbClr val="FFFFFF"/>
                </a:solidFill>
                <a:latin typeface="Calibri"/>
                <a:cs typeface="Calibri"/>
              </a:rPr>
              <a:t>rt</a:t>
            </a:r>
            <a:endParaRPr sz="1050">
              <a:latin typeface="Calibri"/>
              <a:cs typeface="Calibri"/>
            </a:endParaRPr>
          </a:p>
        </p:txBody>
      </p:sp>
      <p:sp>
        <p:nvSpPr>
          <p:cNvPr id="22" name="object 22"/>
          <p:cNvSpPr/>
          <p:nvPr/>
        </p:nvSpPr>
        <p:spPr>
          <a:xfrm>
            <a:off x="7469123" y="3989833"/>
            <a:ext cx="78740" cy="133985"/>
          </a:xfrm>
          <a:custGeom>
            <a:avLst/>
            <a:gdLst/>
            <a:ahLst/>
            <a:cxnLst/>
            <a:rect l="l" t="t" r="r" b="b"/>
            <a:pathLst>
              <a:path w="78739" h="133985">
                <a:moveTo>
                  <a:pt x="63880" y="0"/>
                </a:moveTo>
                <a:lnTo>
                  <a:pt x="0" y="126365"/>
                </a:lnTo>
                <a:lnTo>
                  <a:pt x="15621" y="133731"/>
                </a:lnTo>
                <a:lnTo>
                  <a:pt x="78739" y="7366"/>
                </a:lnTo>
                <a:lnTo>
                  <a:pt x="63880" y="0"/>
                </a:lnTo>
                <a:close/>
              </a:path>
            </a:pathLst>
          </a:custGeom>
          <a:solidFill>
            <a:srgbClr val="FFFFFF"/>
          </a:solidFill>
        </p:spPr>
        <p:txBody>
          <a:bodyPr wrap="square" lIns="0" tIns="0" rIns="0" bIns="0" rtlCol="0"/>
          <a:lstStyle/>
          <a:p>
            <a:endParaRPr/>
          </a:p>
        </p:txBody>
      </p:sp>
      <p:sp>
        <p:nvSpPr>
          <p:cNvPr id="23" name="object 23"/>
          <p:cNvSpPr txBox="1"/>
          <p:nvPr/>
        </p:nvSpPr>
        <p:spPr>
          <a:xfrm>
            <a:off x="6958710" y="1407033"/>
            <a:ext cx="2128520" cy="182880"/>
          </a:xfrm>
          <a:prstGeom prst="rect">
            <a:avLst/>
          </a:prstGeom>
        </p:spPr>
        <p:txBody>
          <a:bodyPr vert="horz" wrap="square" lIns="0" tIns="0" rIns="0" bIns="0" rtlCol="0">
            <a:spAutoFit/>
          </a:bodyPr>
          <a:lstStyle/>
          <a:p>
            <a:pPr marL="12700"/>
            <a:r>
              <a:rPr sz="1200" b="1" dirty="0">
                <a:solidFill>
                  <a:srgbClr val="2F3539"/>
                </a:solidFill>
                <a:latin typeface="Calibri"/>
                <a:cs typeface="Calibri"/>
              </a:rPr>
              <a:t>P</a:t>
            </a:r>
            <a:r>
              <a:rPr sz="1200" b="1" spc="-15" dirty="0">
                <a:solidFill>
                  <a:srgbClr val="2F3539"/>
                </a:solidFill>
                <a:latin typeface="Calibri"/>
                <a:cs typeface="Calibri"/>
              </a:rPr>
              <a:t>ullb</a:t>
            </a:r>
            <a:r>
              <a:rPr sz="1200" b="1" spc="-5" dirty="0">
                <a:solidFill>
                  <a:srgbClr val="2F3539"/>
                </a:solidFill>
                <a:latin typeface="Calibri"/>
                <a:cs typeface="Calibri"/>
              </a:rPr>
              <a:t>a</a:t>
            </a:r>
            <a:r>
              <a:rPr sz="1200" b="1" dirty="0">
                <a:solidFill>
                  <a:srgbClr val="2F3539"/>
                </a:solidFill>
                <a:latin typeface="Calibri"/>
                <a:cs typeface="Calibri"/>
              </a:rPr>
              <a:t>c</a:t>
            </a:r>
            <a:r>
              <a:rPr sz="1200" b="1" spc="10" dirty="0">
                <a:solidFill>
                  <a:srgbClr val="2F3539"/>
                </a:solidFill>
                <a:latin typeface="Calibri"/>
                <a:cs typeface="Calibri"/>
              </a:rPr>
              <a:t>k</a:t>
            </a:r>
            <a:r>
              <a:rPr sz="1200" b="1" spc="35" dirty="0">
                <a:solidFill>
                  <a:srgbClr val="2F3539"/>
                </a:solidFill>
                <a:latin typeface="Calibri"/>
                <a:cs typeface="Calibri"/>
              </a:rPr>
              <a:t> </a:t>
            </a:r>
            <a:r>
              <a:rPr sz="1200" b="1" spc="-15" dirty="0">
                <a:solidFill>
                  <a:srgbClr val="2F3539"/>
                </a:solidFill>
                <a:latin typeface="Calibri"/>
                <a:cs typeface="Calibri"/>
              </a:rPr>
              <a:t>l</a:t>
            </a:r>
            <a:r>
              <a:rPr sz="1200" b="1" dirty="0">
                <a:solidFill>
                  <a:srgbClr val="2F3539"/>
                </a:solidFill>
                <a:latin typeface="Calibri"/>
                <a:cs typeface="Calibri"/>
              </a:rPr>
              <a:t>e</a:t>
            </a:r>
            <a:r>
              <a:rPr sz="1200" b="1" spc="-5" dirty="0">
                <a:solidFill>
                  <a:srgbClr val="2F3539"/>
                </a:solidFill>
                <a:latin typeface="Calibri"/>
                <a:cs typeface="Calibri"/>
              </a:rPr>
              <a:t>n</a:t>
            </a:r>
            <a:r>
              <a:rPr sz="1200" b="1" spc="-20" dirty="0">
                <a:solidFill>
                  <a:srgbClr val="2F3539"/>
                </a:solidFill>
                <a:latin typeface="Calibri"/>
                <a:cs typeface="Calibri"/>
              </a:rPr>
              <a:t>g</a:t>
            </a:r>
            <a:r>
              <a:rPr sz="1200" b="1" spc="-5" dirty="0">
                <a:solidFill>
                  <a:srgbClr val="2F3539"/>
                </a:solidFill>
                <a:latin typeface="Calibri"/>
                <a:cs typeface="Calibri"/>
              </a:rPr>
              <a:t>t</a:t>
            </a:r>
            <a:r>
              <a:rPr sz="1200" b="1" spc="-10" dirty="0">
                <a:solidFill>
                  <a:srgbClr val="2F3539"/>
                </a:solidFill>
                <a:latin typeface="Calibri"/>
                <a:cs typeface="Calibri"/>
              </a:rPr>
              <a:t>h</a:t>
            </a:r>
            <a:r>
              <a:rPr sz="1200" b="1" spc="5" dirty="0">
                <a:solidFill>
                  <a:srgbClr val="2F3539"/>
                </a:solidFill>
                <a:latin typeface="Calibri"/>
                <a:cs typeface="Calibri"/>
              </a:rPr>
              <a:t>:</a:t>
            </a:r>
            <a:r>
              <a:rPr sz="1200" b="1" spc="10" dirty="0">
                <a:solidFill>
                  <a:srgbClr val="2F3539"/>
                </a:solidFill>
                <a:latin typeface="Calibri"/>
                <a:cs typeface="Calibri"/>
              </a:rPr>
              <a:t> </a:t>
            </a:r>
            <a:r>
              <a:rPr sz="1200" b="1" spc="-5" dirty="0">
                <a:solidFill>
                  <a:srgbClr val="2F3539"/>
                </a:solidFill>
                <a:latin typeface="Calibri"/>
                <a:cs typeface="Calibri"/>
              </a:rPr>
              <a:t>54</a:t>
            </a:r>
            <a:r>
              <a:rPr sz="1200" b="1" spc="15" dirty="0">
                <a:solidFill>
                  <a:srgbClr val="2F3539"/>
                </a:solidFill>
                <a:latin typeface="Calibri"/>
                <a:cs typeface="Calibri"/>
              </a:rPr>
              <a:t>m</a:t>
            </a:r>
            <a:r>
              <a:rPr sz="1200" b="1" spc="25" dirty="0">
                <a:solidFill>
                  <a:srgbClr val="2F3539"/>
                </a:solidFill>
                <a:latin typeface="Calibri"/>
                <a:cs typeface="Calibri"/>
              </a:rPr>
              <a:t>m</a:t>
            </a:r>
            <a:r>
              <a:rPr sz="1200" b="1" spc="-5" dirty="0">
                <a:solidFill>
                  <a:srgbClr val="2F3539"/>
                </a:solidFill>
                <a:latin typeface="Calibri"/>
                <a:cs typeface="Calibri"/>
              </a:rPr>
              <a:t> </a:t>
            </a:r>
            <a:r>
              <a:rPr sz="1200" b="1" spc="10" dirty="0">
                <a:solidFill>
                  <a:srgbClr val="2F3539"/>
                </a:solidFill>
                <a:latin typeface="Calibri"/>
                <a:cs typeface="Calibri"/>
              </a:rPr>
              <a:t>Or</a:t>
            </a:r>
            <a:r>
              <a:rPr sz="1200" b="1" spc="-15" dirty="0">
                <a:solidFill>
                  <a:srgbClr val="2F3539"/>
                </a:solidFill>
                <a:latin typeface="Calibri"/>
                <a:cs typeface="Calibri"/>
              </a:rPr>
              <a:t> </a:t>
            </a:r>
            <a:r>
              <a:rPr sz="1200" b="1" spc="-5" dirty="0">
                <a:solidFill>
                  <a:srgbClr val="2F3539"/>
                </a:solidFill>
                <a:latin typeface="Calibri"/>
                <a:cs typeface="Calibri"/>
              </a:rPr>
              <a:t>75</a:t>
            </a:r>
            <a:r>
              <a:rPr sz="1200" b="1" spc="15" dirty="0">
                <a:solidFill>
                  <a:srgbClr val="2F3539"/>
                </a:solidFill>
                <a:latin typeface="Calibri"/>
                <a:cs typeface="Calibri"/>
              </a:rPr>
              <a:t>m</a:t>
            </a:r>
            <a:r>
              <a:rPr sz="1200" b="1" spc="25" dirty="0">
                <a:solidFill>
                  <a:srgbClr val="2F3539"/>
                </a:solidFill>
                <a:latin typeface="Calibri"/>
                <a:cs typeface="Calibri"/>
              </a:rPr>
              <a:t>m</a:t>
            </a:r>
            <a:endParaRPr sz="1200">
              <a:latin typeface="Calibri"/>
              <a:cs typeface="Calibri"/>
            </a:endParaRPr>
          </a:p>
        </p:txBody>
      </p:sp>
      <p:sp>
        <p:nvSpPr>
          <p:cNvPr id="24" name="object 24"/>
          <p:cNvSpPr/>
          <p:nvPr/>
        </p:nvSpPr>
        <p:spPr>
          <a:xfrm>
            <a:off x="6883908" y="2950973"/>
            <a:ext cx="336550" cy="876935"/>
          </a:xfrm>
          <a:custGeom>
            <a:avLst/>
            <a:gdLst/>
            <a:ahLst/>
            <a:cxnLst/>
            <a:rect l="l" t="t" r="r" b="b"/>
            <a:pathLst>
              <a:path w="336550" h="876935">
                <a:moveTo>
                  <a:pt x="326897" y="0"/>
                </a:moveTo>
                <a:lnTo>
                  <a:pt x="285495" y="34798"/>
                </a:lnTo>
                <a:lnTo>
                  <a:pt x="234061" y="93090"/>
                </a:lnTo>
                <a:lnTo>
                  <a:pt x="187832" y="156717"/>
                </a:lnTo>
                <a:lnTo>
                  <a:pt x="181737" y="166750"/>
                </a:lnTo>
                <a:lnTo>
                  <a:pt x="175132" y="176149"/>
                </a:lnTo>
                <a:lnTo>
                  <a:pt x="140334" y="229869"/>
                </a:lnTo>
                <a:lnTo>
                  <a:pt x="115188" y="271272"/>
                </a:lnTo>
                <a:lnTo>
                  <a:pt x="91186" y="313689"/>
                </a:lnTo>
                <a:lnTo>
                  <a:pt x="69087" y="356997"/>
                </a:lnTo>
                <a:lnTo>
                  <a:pt x="49402" y="401192"/>
                </a:lnTo>
                <a:lnTo>
                  <a:pt x="32512" y="446150"/>
                </a:lnTo>
                <a:lnTo>
                  <a:pt x="22225" y="482853"/>
                </a:lnTo>
                <a:lnTo>
                  <a:pt x="12826" y="526668"/>
                </a:lnTo>
                <a:lnTo>
                  <a:pt x="6350" y="574039"/>
                </a:lnTo>
                <a:lnTo>
                  <a:pt x="1777" y="629030"/>
                </a:lnTo>
                <a:lnTo>
                  <a:pt x="0" y="689228"/>
                </a:lnTo>
                <a:lnTo>
                  <a:pt x="253" y="720597"/>
                </a:lnTo>
                <a:lnTo>
                  <a:pt x="3682" y="784605"/>
                </a:lnTo>
                <a:lnTo>
                  <a:pt x="11556" y="848486"/>
                </a:lnTo>
                <a:lnTo>
                  <a:pt x="16763" y="876553"/>
                </a:lnTo>
                <a:lnTo>
                  <a:pt x="16890" y="669163"/>
                </a:lnTo>
                <a:lnTo>
                  <a:pt x="19938" y="608456"/>
                </a:lnTo>
                <a:lnTo>
                  <a:pt x="25653" y="553847"/>
                </a:lnTo>
                <a:lnTo>
                  <a:pt x="33654" y="507745"/>
                </a:lnTo>
                <a:lnTo>
                  <a:pt x="50418" y="445262"/>
                </a:lnTo>
                <a:lnTo>
                  <a:pt x="66675" y="402843"/>
                </a:lnTo>
                <a:lnTo>
                  <a:pt x="85597" y="360933"/>
                </a:lnTo>
                <a:lnTo>
                  <a:pt x="106806" y="319786"/>
                </a:lnTo>
                <a:lnTo>
                  <a:pt x="129793" y="279400"/>
                </a:lnTo>
                <a:lnTo>
                  <a:pt x="153796" y="239902"/>
                </a:lnTo>
                <a:lnTo>
                  <a:pt x="195199" y="176149"/>
                </a:lnTo>
                <a:lnTo>
                  <a:pt x="201929" y="166750"/>
                </a:lnTo>
                <a:lnTo>
                  <a:pt x="208406" y="156717"/>
                </a:lnTo>
                <a:lnTo>
                  <a:pt x="254888" y="93472"/>
                </a:lnTo>
                <a:lnTo>
                  <a:pt x="283844" y="60325"/>
                </a:lnTo>
                <a:lnTo>
                  <a:pt x="335914" y="14097"/>
                </a:lnTo>
                <a:lnTo>
                  <a:pt x="336168" y="13969"/>
                </a:lnTo>
                <a:lnTo>
                  <a:pt x="326897" y="0"/>
                </a:lnTo>
                <a:close/>
              </a:path>
            </a:pathLst>
          </a:custGeom>
          <a:solidFill>
            <a:srgbClr val="FFFFFF"/>
          </a:solidFill>
        </p:spPr>
        <p:txBody>
          <a:bodyPr wrap="square" lIns="0" tIns="0" rIns="0" bIns="0" rtlCol="0"/>
          <a:lstStyle/>
          <a:p>
            <a:endParaRPr/>
          </a:p>
        </p:txBody>
      </p:sp>
      <p:sp>
        <p:nvSpPr>
          <p:cNvPr id="25" name="object 25"/>
          <p:cNvSpPr/>
          <p:nvPr/>
        </p:nvSpPr>
        <p:spPr>
          <a:xfrm>
            <a:off x="6900671" y="3652012"/>
            <a:ext cx="125730" cy="382905"/>
          </a:xfrm>
          <a:custGeom>
            <a:avLst/>
            <a:gdLst/>
            <a:ahLst/>
            <a:cxnLst/>
            <a:rect l="l" t="t" r="r" b="b"/>
            <a:pathLst>
              <a:path w="125729" h="382904">
                <a:moveTo>
                  <a:pt x="0" y="0"/>
                </a:moveTo>
                <a:lnTo>
                  <a:pt x="0" y="175513"/>
                </a:lnTo>
                <a:lnTo>
                  <a:pt x="7492" y="208661"/>
                </a:lnTo>
                <a:lnTo>
                  <a:pt x="26035" y="265302"/>
                </a:lnTo>
                <a:lnTo>
                  <a:pt x="50800" y="314960"/>
                </a:lnTo>
                <a:lnTo>
                  <a:pt x="82550" y="355600"/>
                </a:lnTo>
                <a:lnTo>
                  <a:pt x="118490" y="382524"/>
                </a:lnTo>
                <a:lnTo>
                  <a:pt x="125602" y="367283"/>
                </a:lnTo>
                <a:lnTo>
                  <a:pt x="92710" y="341756"/>
                </a:lnTo>
                <a:lnTo>
                  <a:pt x="62102" y="301117"/>
                </a:lnTo>
                <a:lnTo>
                  <a:pt x="38480" y="250698"/>
                </a:lnTo>
                <a:lnTo>
                  <a:pt x="20954" y="192912"/>
                </a:lnTo>
                <a:lnTo>
                  <a:pt x="9143" y="130301"/>
                </a:lnTo>
                <a:lnTo>
                  <a:pt x="2412" y="65150"/>
                </a:lnTo>
                <a:lnTo>
                  <a:pt x="0" y="0"/>
                </a:lnTo>
                <a:close/>
              </a:path>
            </a:pathLst>
          </a:custGeom>
          <a:solidFill>
            <a:srgbClr val="FFFFFF"/>
          </a:solidFill>
        </p:spPr>
        <p:txBody>
          <a:bodyPr wrap="square" lIns="0" tIns="0" rIns="0" bIns="0" rtlCol="0"/>
          <a:lstStyle/>
          <a:p>
            <a:endParaRPr/>
          </a:p>
        </p:txBody>
      </p:sp>
      <p:sp>
        <p:nvSpPr>
          <p:cNvPr id="26" name="object 26"/>
          <p:cNvSpPr/>
          <p:nvPr/>
        </p:nvSpPr>
        <p:spPr>
          <a:xfrm>
            <a:off x="7008115" y="4025138"/>
            <a:ext cx="29209" cy="33020"/>
          </a:xfrm>
          <a:custGeom>
            <a:avLst/>
            <a:gdLst/>
            <a:ahLst/>
            <a:cxnLst/>
            <a:rect l="l" t="t" r="r" b="b"/>
            <a:pathLst>
              <a:path w="29210" h="33020">
                <a:moveTo>
                  <a:pt x="11049" y="9398"/>
                </a:moveTo>
                <a:lnTo>
                  <a:pt x="0" y="32893"/>
                </a:lnTo>
                <a:lnTo>
                  <a:pt x="28701" y="32131"/>
                </a:lnTo>
                <a:lnTo>
                  <a:pt x="28701" y="14731"/>
                </a:lnTo>
                <a:lnTo>
                  <a:pt x="20700" y="14731"/>
                </a:lnTo>
                <a:lnTo>
                  <a:pt x="11049" y="9398"/>
                </a:lnTo>
                <a:close/>
              </a:path>
              <a:path w="29210" h="33020">
                <a:moveTo>
                  <a:pt x="28701" y="0"/>
                </a:moveTo>
                <a:lnTo>
                  <a:pt x="20700" y="14731"/>
                </a:lnTo>
                <a:lnTo>
                  <a:pt x="28701" y="14731"/>
                </a:lnTo>
                <a:lnTo>
                  <a:pt x="28701" y="0"/>
                </a:lnTo>
                <a:close/>
              </a:path>
            </a:pathLst>
          </a:custGeom>
          <a:solidFill>
            <a:srgbClr val="FFFFFF"/>
          </a:solidFill>
        </p:spPr>
        <p:txBody>
          <a:bodyPr wrap="square" lIns="0" tIns="0" rIns="0" bIns="0" rtlCol="0"/>
          <a:lstStyle/>
          <a:p>
            <a:endParaRPr/>
          </a:p>
        </p:txBody>
      </p:sp>
      <p:sp>
        <p:nvSpPr>
          <p:cNvPr id="27" name="object 27"/>
          <p:cNvSpPr/>
          <p:nvPr/>
        </p:nvSpPr>
        <p:spPr>
          <a:xfrm>
            <a:off x="7019163" y="4019297"/>
            <a:ext cx="17780" cy="20955"/>
          </a:xfrm>
          <a:custGeom>
            <a:avLst/>
            <a:gdLst/>
            <a:ahLst/>
            <a:cxnLst/>
            <a:rect l="l" t="t" r="r" b="b"/>
            <a:pathLst>
              <a:path w="17779" h="20954">
                <a:moveTo>
                  <a:pt x="7112" y="0"/>
                </a:moveTo>
                <a:lnTo>
                  <a:pt x="0" y="15239"/>
                </a:lnTo>
                <a:lnTo>
                  <a:pt x="9651" y="20573"/>
                </a:lnTo>
                <a:lnTo>
                  <a:pt x="17652" y="5841"/>
                </a:lnTo>
                <a:lnTo>
                  <a:pt x="7112" y="0"/>
                </a:lnTo>
                <a:close/>
              </a:path>
            </a:pathLst>
          </a:custGeom>
          <a:solidFill>
            <a:srgbClr val="FFFFFF"/>
          </a:solidFill>
        </p:spPr>
        <p:txBody>
          <a:bodyPr wrap="square" lIns="0" tIns="0" rIns="0" bIns="0" rtlCol="0"/>
          <a:lstStyle/>
          <a:p>
            <a:endParaRPr/>
          </a:p>
        </p:txBody>
      </p:sp>
      <p:sp>
        <p:nvSpPr>
          <p:cNvPr id="28" name="object 28"/>
          <p:cNvSpPr/>
          <p:nvPr/>
        </p:nvSpPr>
        <p:spPr>
          <a:xfrm>
            <a:off x="7026275" y="3996816"/>
            <a:ext cx="57150" cy="60960"/>
          </a:xfrm>
          <a:custGeom>
            <a:avLst/>
            <a:gdLst/>
            <a:ahLst/>
            <a:cxnLst/>
            <a:rect l="l" t="t" r="r" b="b"/>
            <a:pathLst>
              <a:path w="57150" h="60960">
                <a:moveTo>
                  <a:pt x="10540" y="0"/>
                </a:moveTo>
                <a:lnTo>
                  <a:pt x="0" y="22478"/>
                </a:lnTo>
                <a:lnTo>
                  <a:pt x="10540" y="28320"/>
                </a:lnTo>
                <a:lnTo>
                  <a:pt x="10540" y="60451"/>
                </a:lnTo>
                <a:lnTo>
                  <a:pt x="56896" y="59181"/>
                </a:lnTo>
                <a:lnTo>
                  <a:pt x="10540" y="0"/>
                </a:lnTo>
                <a:close/>
              </a:path>
            </a:pathLst>
          </a:custGeom>
          <a:solidFill>
            <a:srgbClr val="FFFFFF"/>
          </a:solidFill>
        </p:spPr>
        <p:txBody>
          <a:bodyPr wrap="square" lIns="0" tIns="0" rIns="0" bIns="0" rtlCol="0"/>
          <a:lstStyle/>
          <a:p>
            <a:endParaRPr/>
          </a:p>
        </p:txBody>
      </p:sp>
      <p:sp>
        <p:nvSpPr>
          <p:cNvPr id="29" name="object 29"/>
          <p:cNvSpPr/>
          <p:nvPr/>
        </p:nvSpPr>
        <p:spPr>
          <a:xfrm>
            <a:off x="7197090" y="2919983"/>
            <a:ext cx="73660" cy="66040"/>
          </a:xfrm>
          <a:custGeom>
            <a:avLst/>
            <a:gdLst/>
            <a:ahLst/>
            <a:cxnLst/>
            <a:rect l="l" t="t" r="r" b="b"/>
            <a:pathLst>
              <a:path w="73660" h="66039">
                <a:moveTo>
                  <a:pt x="59751" y="24891"/>
                </a:moveTo>
                <a:lnTo>
                  <a:pt x="22733" y="24891"/>
                </a:lnTo>
                <a:lnTo>
                  <a:pt x="32131" y="38353"/>
                </a:lnTo>
                <a:lnTo>
                  <a:pt x="32131" y="58800"/>
                </a:lnTo>
                <a:lnTo>
                  <a:pt x="36830" y="65912"/>
                </a:lnTo>
                <a:lnTo>
                  <a:pt x="59751" y="24891"/>
                </a:lnTo>
                <a:close/>
              </a:path>
              <a:path w="73660" h="66039">
                <a:moveTo>
                  <a:pt x="73660" y="0"/>
                </a:moveTo>
                <a:lnTo>
                  <a:pt x="0" y="10032"/>
                </a:lnTo>
                <a:lnTo>
                  <a:pt x="13715" y="30987"/>
                </a:lnTo>
                <a:lnTo>
                  <a:pt x="22733" y="24891"/>
                </a:lnTo>
                <a:lnTo>
                  <a:pt x="59751" y="24891"/>
                </a:lnTo>
                <a:lnTo>
                  <a:pt x="73660" y="0"/>
                </a:lnTo>
                <a:close/>
              </a:path>
            </a:pathLst>
          </a:custGeom>
          <a:solidFill>
            <a:srgbClr val="FFFFFF"/>
          </a:solidFill>
        </p:spPr>
        <p:txBody>
          <a:bodyPr wrap="square" lIns="0" tIns="0" rIns="0" bIns="0" rtlCol="0"/>
          <a:lstStyle/>
          <a:p>
            <a:endParaRPr/>
          </a:p>
        </p:txBody>
      </p:sp>
      <p:sp>
        <p:nvSpPr>
          <p:cNvPr id="30" name="object 30"/>
          <p:cNvSpPr/>
          <p:nvPr/>
        </p:nvSpPr>
        <p:spPr>
          <a:xfrm>
            <a:off x="7210806" y="2944876"/>
            <a:ext cx="18415" cy="20320"/>
          </a:xfrm>
          <a:custGeom>
            <a:avLst/>
            <a:gdLst/>
            <a:ahLst/>
            <a:cxnLst/>
            <a:rect l="l" t="t" r="r" b="b"/>
            <a:pathLst>
              <a:path w="18414" h="20319">
                <a:moveTo>
                  <a:pt x="9017" y="0"/>
                </a:moveTo>
                <a:lnTo>
                  <a:pt x="0" y="6096"/>
                </a:lnTo>
                <a:lnTo>
                  <a:pt x="9271" y="20065"/>
                </a:lnTo>
                <a:lnTo>
                  <a:pt x="18415" y="13462"/>
                </a:lnTo>
                <a:lnTo>
                  <a:pt x="9017" y="0"/>
                </a:lnTo>
                <a:close/>
              </a:path>
            </a:pathLst>
          </a:custGeom>
          <a:solidFill>
            <a:srgbClr val="FFFFFF"/>
          </a:solidFill>
        </p:spPr>
        <p:txBody>
          <a:bodyPr wrap="square" lIns="0" tIns="0" rIns="0" bIns="0" rtlCol="0"/>
          <a:lstStyle/>
          <a:p>
            <a:endParaRPr/>
          </a:p>
        </p:txBody>
      </p:sp>
      <p:sp>
        <p:nvSpPr>
          <p:cNvPr id="31" name="object 31"/>
          <p:cNvSpPr/>
          <p:nvPr/>
        </p:nvSpPr>
        <p:spPr>
          <a:xfrm>
            <a:off x="7220078" y="2958339"/>
            <a:ext cx="9525" cy="20955"/>
          </a:xfrm>
          <a:custGeom>
            <a:avLst/>
            <a:gdLst/>
            <a:ahLst/>
            <a:cxnLst/>
            <a:rect l="l" t="t" r="r" b="b"/>
            <a:pathLst>
              <a:path w="9525" h="20955">
                <a:moveTo>
                  <a:pt x="9144" y="0"/>
                </a:moveTo>
                <a:lnTo>
                  <a:pt x="0" y="6603"/>
                </a:lnTo>
                <a:lnTo>
                  <a:pt x="9144" y="20447"/>
                </a:lnTo>
                <a:lnTo>
                  <a:pt x="9144" y="0"/>
                </a:lnTo>
                <a:close/>
              </a:path>
            </a:pathLst>
          </a:custGeom>
          <a:solidFill>
            <a:srgbClr val="FFFFFF"/>
          </a:solidFill>
        </p:spPr>
        <p:txBody>
          <a:bodyPr wrap="square" lIns="0" tIns="0" rIns="0" bIns="0" rtlCol="0"/>
          <a:lstStyle/>
          <a:p>
            <a:endParaRPr/>
          </a:p>
        </p:txBody>
      </p:sp>
      <p:sp>
        <p:nvSpPr>
          <p:cNvPr id="32" name="object 32"/>
          <p:cNvSpPr/>
          <p:nvPr/>
        </p:nvSpPr>
        <p:spPr>
          <a:xfrm>
            <a:off x="7522464" y="4098545"/>
            <a:ext cx="22860" cy="84455"/>
          </a:xfrm>
          <a:custGeom>
            <a:avLst/>
            <a:gdLst/>
            <a:ahLst/>
            <a:cxnLst/>
            <a:rect l="l" t="t" r="r" b="b"/>
            <a:pathLst>
              <a:path w="22860" h="84454">
                <a:moveTo>
                  <a:pt x="0" y="0"/>
                </a:moveTo>
                <a:lnTo>
                  <a:pt x="0" y="84327"/>
                </a:lnTo>
                <a:lnTo>
                  <a:pt x="16763" y="72008"/>
                </a:lnTo>
                <a:lnTo>
                  <a:pt x="16763" y="22732"/>
                </a:lnTo>
                <a:lnTo>
                  <a:pt x="22478" y="11302"/>
                </a:lnTo>
                <a:lnTo>
                  <a:pt x="0" y="0"/>
                </a:lnTo>
                <a:close/>
              </a:path>
            </a:pathLst>
          </a:custGeom>
          <a:solidFill>
            <a:srgbClr val="FF0000"/>
          </a:solidFill>
        </p:spPr>
        <p:txBody>
          <a:bodyPr wrap="square" lIns="0" tIns="0" rIns="0" bIns="0" rtlCol="0"/>
          <a:lstStyle/>
          <a:p>
            <a:endParaRPr/>
          </a:p>
        </p:txBody>
      </p:sp>
      <p:sp>
        <p:nvSpPr>
          <p:cNvPr id="33" name="object 33"/>
          <p:cNvSpPr/>
          <p:nvPr/>
        </p:nvSpPr>
        <p:spPr>
          <a:xfrm>
            <a:off x="7539229" y="4109846"/>
            <a:ext cx="28575" cy="22860"/>
          </a:xfrm>
          <a:custGeom>
            <a:avLst/>
            <a:gdLst/>
            <a:ahLst/>
            <a:cxnLst/>
            <a:rect l="l" t="t" r="r" b="b"/>
            <a:pathLst>
              <a:path w="28575" h="22860">
                <a:moveTo>
                  <a:pt x="5714" y="0"/>
                </a:moveTo>
                <a:lnTo>
                  <a:pt x="0" y="11429"/>
                </a:lnTo>
                <a:lnTo>
                  <a:pt x="22860" y="22859"/>
                </a:lnTo>
                <a:lnTo>
                  <a:pt x="28448" y="11429"/>
                </a:lnTo>
                <a:lnTo>
                  <a:pt x="5714" y="0"/>
                </a:lnTo>
                <a:close/>
              </a:path>
            </a:pathLst>
          </a:custGeom>
          <a:solidFill>
            <a:srgbClr val="FF0000"/>
          </a:solidFill>
        </p:spPr>
        <p:txBody>
          <a:bodyPr wrap="square" lIns="0" tIns="0" rIns="0" bIns="0" rtlCol="0"/>
          <a:lstStyle/>
          <a:p>
            <a:endParaRPr/>
          </a:p>
        </p:txBody>
      </p:sp>
      <p:sp>
        <p:nvSpPr>
          <p:cNvPr id="34" name="object 34"/>
          <p:cNvSpPr/>
          <p:nvPr/>
        </p:nvSpPr>
        <p:spPr>
          <a:xfrm>
            <a:off x="7539229" y="4121277"/>
            <a:ext cx="51435" cy="49530"/>
          </a:xfrm>
          <a:custGeom>
            <a:avLst/>
            <a:gdLst/>
            <a:ahLst/>
            <a:cxnLst/>
            <a:rect l="l" t="t" r="r" b="b"/>
            <a:pathLst>
              <a:path w="51435" h="49529">
                <a:moveTo>
                  <a:pt x="0" y="0"/>
                </a:moveTo>
                <a:lnTo>
                  <a:pt x="0" y="49275"/>
                </a:lnTo>
                <a:lnTo>
                  <a:pt x="51054" y="11430"/>
                </a:lnTo>
                <a:lnTo>
                  <a:pt x="22860" y="11430"/>
                </a:lnTo>
                <a:lnTo>
                  <a:pt x="0" y="0"/>
                </a:lnTo>
                <a:close/>
              </a:path>
              <a:path w="51435" h="49529">
                <a:moveTo>
                  <a:pt x="28448" y="0"/>
                </a:moveTo>
                <a:lnTo>
                  <a:pt x="22860" y="11430"/>
                </a:lnTo>
                <a:lnTo>
                  <a:pt x="51054" y="11430"/>
                </a:lnTo>
                <a:lnTo>
                  <a:pt x="28448" y="0"/>
                </a:lnTo>
                <a:close/>
              </a:path>
            </a:pathLst>
          </a:custGeom>
          <a:solidFill>
            <a:srgbClr val="FF0000"/>
          </a:solidFill>
        </p:spPr>
        <p:txBody>
          <a:bodyPr wrap="square" lIns="0" tIns="0" rIns="0" bIns="0" rtlCol="0"/>
          <a:lstStyle/>
          <a:p>
            <a:endParaRPr/>
          </a:p>
        </p:txBody>
      </p:sp>
      <p:sp>
        <p:nvSpPr>
          <p:cNvPr id="35" name="object 35"/>
          <p:cNvSpPr/>
          <p:nvPr/>
        </p:nvSpPr>
        <p:spPr>
          <a:xfrm>
            <a:off x="7544943" y="3924301"/>
            <a:ext cx="116205" cy="197485"/>
          </a:xfrm>
          <a:custGeom>
            <a:avLst/>
            <a:gdLst/>
            <a:ahLst/>
            <a:cxnLst/>
            <a:rect l="l" t="t" r="r" b="b"/>
            <a:pathLst>
              <a:path w="116204" h="197485">
                <a:moveTo>
                  <a:pt x="93599" y="0"/>
                </a:moveTo>
                <a:lnTo>
                  <a:pt x="0" y="185547"/>
                </a:lnTo>
                <a:lnTo>
                  <a:pt x="22733" y="196976"/>
                </a:lnTo>
                <a:lnTo>
                  <a:pt x="115697" y="11430"/>
                </a:lnTo>
                <a:lnTo>
                  <a:pt x="93599" y="0"/>
                </a:lnTo>
                <a:close/>
              </a:path>
            </a:pathLst>
          </a:custGeom>
          <a:solidFill>
            <a:srgbClr val="FF0000"/>
          </a:solidFill>
        </p:spPr>
        <p:txBody>
          <a:bodyPr wrap="square" lIns="0" tIns="0" rIns="0" bIns="0" rtlCol="0"/>
          <a:lstStyle/>
          <a:p>
            <a:endParaRPr/>
          </a:p>
        </p:txBody>
      </p:sp>
      <p:sp>
        <p:nvSpPr>
          <p:cNvPr id="36" name="object 36"/>
          <p:cNvSpPr/>
          <p:nvPr/>
        </p:nvSpPr>
        <p:spPr>
          <a:xfrm>
            <a:off x="7341109" y="4296155"/>
            <a:ext cx="89535" cy="11430"/>
          </a:xfrm>
          <a:custGeom>
            <a:avLst/>
            <a:gdLst/>
            <a:ahLst/>
            <a:cxnLst/>
            <a:rect l="l" t="t" r="r" b="b"/>
            <a:pathLst>
              <a:path w="89535" h="11429">
                <a:moveTo>
                  <a:pt x="87121" y="0"/>
                </a:moveTo>
                <a:lnTo>
                  <a:pt x="85089" y="0"/>
                </a:lnTo>
                <a:lnTo>
                  <a:pt x="0" y="2032"/>
                </a:lnTo>
                <a:lnTo>
                  <a:pt x="5333" y="10922"/>
                </a:lnTo>
                <a:lnTo>
                  <a:pt x="5333" y="10033"/>
                </a:lnTo>
                <a:lnTo>
                  <a:pt x="9397" y="2667"/>
                </a:lnTo>
                <a:lnTo>
                  <a:pt x="89153" y="2667"/>
                </a:lnTo>
                <a:lnTo>
                  <a:pt x="89153" y="2032"/>
                </a:lnTo>
                <a:lnTo>
                  <a:pt x="87121" y="0"/>
                </a:lnTo>
                <a:close/>
              </a:path>
              <a:path w="89535" h="11429">
                <a:moveTo>
                  <a:pt x="89153" y="2667"/>
                </a:moveTo>
                <a:lnTo>
                  <a:pt x="9397" y="2667"/>
                </a:lnTo>
                <a:lnTo>
                  <a:pt x="22225" y="9779"/>
                </a:lnTo>
                <a:lnTo>
                  <a:pt x="85089" y="8636"/>
                </a:lnTo>
                <a:lnTo>
                  <a:pt x="87121" y="8636"/>
                </a:lnTo>
                <a:lnTo>
                  <a:pt x="89153" y="6731"/>
                </a:lnTo>
                <a:lnTo>
                  <a:pt x="89153" y="2667"/>
                </a:lnTo>
                <a:close/>
              </a:path>
            </a:pathLst>
          </a:custGeom>
          <a:solidFill>
            <a:srgbClr val="FFFF00"/>
          </a:solidFill>
        </p:spPr>
        <p:txBody>
          <a:bodyPr wrap="square" lIns="0" tIns="0" rIns="0" bIns="0" rtlCol="0"/>
          <a:lstStyle/>
          <a:p>
            <a:endParaRPr/>
          </a:p>
        </p:txBody>
      </p:sp>
      <p:sp>
        <p:nvSpPr>
          <p:cNvPr id="37" name="object 37"/>
          <p:cNvSpPr/>
          <p:nvPr/>
        </p:nvSpPr>
        <p:spPr>
          <a:xfrm>
            <a:off x="7346442" y="4298822"/>
            <a:ext cx="17145" cy="8890"/>
          </a:xfrm>
          <a:custGeom>
            <a:avLst/>
            <a:gdLst/>
            <a:ahLst/>
            <a:cxnLst/>
            <a:rect l="l" t="t" r="r" b="b"/>
            <a:pathLst>
              <a:path w="17145" h="8889">
                <a:moveTo>
                  <a:pt x="4063" y="0"/>
                </a:moveTo>
                <a:lnTo>
                  <a:pt x="0" y="7365"/>
                </a:lnTo>
                <a:lnTo>
                  <a:pt x="2032" y="8381"/>
                </a:lnTo>
                <a:lnTo>
                  <a:pt x="2102" y="7238"/>
                </a:lnTo>
                <a:lnTo>
                  <a:pt x="5334" y="1396"/>
                </a:lnTo>
                <a:lnTo>
                  <a:pt x="6583" y="1396"/>
                </a:lnTo>
                <a:lnTo>
                  <a:pt x="4063" y="0"/>
                </a:lnTo>
                <a:close/>
              </a:path>
              <a:path w="17145" h="8889">
                <a:moveTo>
                  <a:pt x="6583" y="1396"/>
                </a:moveTo>
                <a:lnTo>
                  <a:pt x="5334" y="1396"/>
                </a:lnTo>
                <a:lnTo>
                  <a:pt x="8890" y="7238"/>
                </a:lnTo>
                <a:lnTo>
                  <a:pt x="16891" y="7112"/>
                </a:lnTo>
                <a:lnTo>
                  <a:pt x="6583" y="1396"/>
                </a:lnTo>
                <a:close/>
              </a:path>
            </a:pathLst>
          </a:custGeom>
          <a:solidFill>
            <a:srgbClr val="FFFF00"/>
          </a:solidFill>
        </p:spPr>
        <p:txBody>
          <a:bodyPr wrap="square" lIns="0" tIns="0" rIns="0" bIns="0" rtlCol="0"/>
          <a:lstStyle/>
          <a:p>
            <a:endParaRPr/>
          </a:p>
        </p:txBody>
      </p:sp>
      <p:sp>
        <p:nvSpPr>
          <p:cNvPr id="38" name="object 38"/>
          <p:cNvSpPr/>
          <p:nvPr/>
        </p:nvSpPr>
        <p:spPr>
          <a:xfrm>
            <a:off x="7346442" y="4306189"/>
            <a:ext cx="46355" cy="67310"/>
          </a:xfrm>
          <a:custGeom>
            <a:avLst/>
            <a:gdLst/>
            <a:ahLst/>
            <a:cxnLst/>
            <a:rect l="l" t="t" r="r" b="b"/>
            <a:pathLst>
              <a:path w="46354" h="67310">
                <a:moveTo>
                  <a:pt x="0" y="0"/>
                </a:moveTo>
                <a:lnTo>
                  <a:pt x="0" y="888"/>
                </a:lnTo>
                <a:lnTo>
                  <a:pt x="38227" y="64643"/>
                </a:lnTo>
                <a:lnTo>
                  <a:pt x="38862" y="66675"/>
                </a:lnTo>
                <a:lnTo>
                  <a:pt x="41529" y="67310"/>
                </a:lnTo>
                <a:lnTo>
                  <a:pt x="45593" y="64643"/>
                </a:lnTo>
                <a:lnTo>
                  <a:pt x="46228" y="61975"/>
                </a:lnTo>
                <a:lnTo>
                  <a:pt x="44958" y="60071"/>
                </a:lnTo>
                <a:lnTo>
                  <a:pt x="13335" y="7238"/>
                </a:lnTo>
                <a:lnTo>
                  <a:pt x="0" y="0"/>
                </a:lnTo>
                <a:close/>
              </a:path>
            </a:pathLst>
          </a:custGeom>
          <a:solidFill>
            <a:srgbClr val="FFFF00"/>
          </a:solidFill>
        </p:spPr>
        <p:txBody>
          <a:bodyPr wrap="square" lIns="0" tIns="0" rIns="0" bIns="0" rtlCol="0"/>
          <a:lstStyle/>
          <a:p>
            <a:endParaRPr/>
          </a:p>
        </p:txBody>
      </p:sp>
      <p:sp>
        <p:nvSpPr>
          <p:cNvPr id="39" name="object 39"/>
          <p:cNvSpPr/>
          <p:nvPr/>
        </p:nvSpPr>
        <p:spPr>
          <a:xfrm>
            <a:off x="7348474" y="4300220"/>
            <a:ext cx="6985" cy="6350"/>
          </a:xfrm>
          <a:custGeom>
            <a:avLst/>
            <a:gdLst/>
            <a:ahLst/>
            <a:cxnLst/>
            <a:rect l="l" t="t" r="r" b="b"/>
            <a:pathLst>
              <a:path w="6985" h="6350">
                <a:moveTo>
                  <a:pt x="3301" y="0"/>
                </a:moveTo>
                <a:lnTo>
                  <a:pt x="0" y="5968"/>
                </a:lnTo>
                <a:lnTo>
                  <a:pt x="6858" y="5841"/>
                </a:lnTo>
                <a:lnTo>
                  <a:pt x="3301" y="0"/>
                </a:lnTo>
                <a:close/>
              </a:path>
            </a:pathLst>
          </a:custGeom>
          <a:solidFill>
            <a:srgbClr val="FFFF00"/>
          </a:solidFill>
        </p:spPr>
        <p:txBody>
          <a:bodyPr wrap="square" lIns="0" tIns="0" rIns="0" bIns="0" rtlCol="0"/>
          <a:lstStyle/>
          <a:p>
            <a:endParaRPr/>
          </a:p>
        </p:txBody>
      </p:sp>
      <p:sp>
        <p:nvSpPr>
          <p:cNvPr id="40" name="object 40"/>
          <p:cNvSpPr/>
          <p:nvPr/>
        </p:nvSpPr>
        <p:spPr>
          <a:xfrm>
            <a:off x="7348473" y="4306061"/>
            <a:ext cx="11430" cy="7620"/>
          </a:xfrm>
          <a:custGeom>
            <a:avLst/>
            <a:gdLst/>
            <a:ahLst/>
            <a:cxnLst/>
            <a:rect l="l" t="t" r="r" b="b"/>
            <a:pathLst>
              <a:path w="11429" h="7620">
                <a:moveTo>
                  <a:pt x="6858" y="0"/>
                </a:moveTo>
                <a:lnTo>
                  <a:pt x="0" y="126"/>
                </a:lnTo>
                <a:lnTo>
                  <a:pt x="0" y="1143"/>
                </a:lnTo>
                <a:lnTo>
                  <a:pt x="11302" y="7365"/>
                </a:lnTo>
                <a:lnTo>
                  <a:pt x="6858" y="0"/>
                </a:lnTo>
                <a:close/>
              </a:path>
            </a:pathLst>
          </a:custGeom>
          <a:solidFill>
            <a:srgbClr val="FFFF00"/>
          </a:solidFill>
        </p:spPr>
        <p:txBody>
          <a:bodyPr wrap="square" lIns="0" tIns="0" rIns="0" bIns="0" rtlCol="0"/>
          <a:lstStyle/>
          <a:p>
            <a:endParaRPr/>
          </a:p>
        </p:txBody>
      </p:sp>
      <p:sp>
        <p:nvSpPr>
          <p:cNvPr id="41" name="object 41"/>
          <p:cNvSpPr/>
          <p:nvPr/>
        </p:nvSpPr>
        <p:spPr>
          <a:xfrm>
            <a:off x="7355333" y="4305934"/>
            <a:ext cx="123825" cy="68580"/>
          </a:xfrm>
          <a:custGeom>
            <a:avLst/>
            <a:gdLst/>
            <a:ahLst/>
            <a:cxnLst/>
            <a:rect l="l" t="t" r="r" b="b"/>
            <a:pathLst>
              <a:path w="123825" h="68579">
                <a:moveTo>
                  <a:pt x="8000" y="0"/>
                </a:moveTo>
                <a:lnTo>
                  <a:pt x="0" y="126"/>
                </a:lnTo>
                <a:lnTo>
                  <a:pt x="4444" y="7492"/>
                </a:lnTo>
                <a:lnTo>
                  <a:pt x="115569" y="68579"/>
                </a:lnTo>
                <a:lnTo>
                  <a:pt x="123570" y="68452"/>
                </a:lnTo>
                <a:lnTo>
                  <a:pt x="119125" y="60959"/>
                </a:lnTo>
                <a:lnTo>
                  <a:pt x="8000" y="0"/>
                </a:lnTo>
                <a:close/>
              </a:path>
            </a:pathLst>
          </a:custGeom>
          <a:solidFill>
            <a:srgbClr val="FFFF00"/>
          </a:solidFill>
        </p:spPr>
        <p:txBody>
          <a:bodyPr wrap="square" lIns="0" tIns="0" rIns="0" bIns="0" rtlCol="0"/>
          <a:lstStyle/>
          <a:p>
            <a:endParaRPr/>
          </a:p>
        </p:txBody>
      </p:sp>
      <p:sp>
        <p:nvSpPr>
          <p:cNvPr id="42" name="object 42"/>
          <p:cNvSpPr/>
          <p:nvPr/>
        </p:nvSpPr>
        <p:spPr>
          <a:xfrm>
            <a:off x="7404100" y="4374260"/>
            <a:ext cx="83820" cy="10160"/>
          </a:xfrm>
          <a:custGeom>
            <a:avLst/>
            <a:gdLst/>
            <a:ahLst/>
            <a:cxnLst/>
            <a:rect l="l" t="t" r="r" b="b"/>
            <a:pathLst>
              <a:path w="83820" h="10160">
                <a:moveTo>
                  <a:pt x="66801" y="253"/>
                </a:moveTo>
                <a:lnTo>
                  <a:pt x="3937" y="1269"/>
                </a:lnTo>
                <a:lnTo>
                  <a:pt x="2032" y="1269"/>
                </a:lnTo>
                <a:lnTo>
                  <a:pt x="0" y="3301"/>
                </a:lnTo>
                <a:lnTo>
                  <a:pt x="0" y="8000"/>
                </a:lnTo>
                <a:lnTo>
                  <a:pt x="2032" y="9906"/>
                </a:lnTo>
                <a:lnTo>
                  <a:pt x="3937" y="9906"/>
                </a:lnTo>
                <a:lnTo>
                  <a:pt x="83692" y="8127"/>
                </a:lnTo>
                <a:lnTo>
                  <a:pt x="83692" y="7238"/>
                </a:lnTo>
                <a:lnTo>
                  <a:pt x="79755" y="7238"/>
                </a:lnTo>
                <a:lnTo>
                  <a:pt x="66801" y="253"/>
                </a:lnTo>
                <a:close/>
              </a:path>
              <a:path w="83820" h="10160">
                <a:moveTo>
                  <a:pt x="83692" y="0"/>
                </a:moveTo>
                <a:lnTo>
                  <a:pt x="79755" y="7238"/>
                </a:lnTo>
                <a:lnTo>
                  <a:pt x="83692" y="7238"/>
                </a:lnTo>
                <a:lnTo>
                  <a:pt x="83692" y="0"/>
                </a:lnTo>
                <a:close/>
              </a:path>
            </a:pathLst>
          </a:custGeom>
          <a:solidFill>
            <a:srgbClr val="FFFF00"/>
          </a:solidFill>
        </p:spPr>
        <p:txBody>
          <a:bodyPr wrap="square" lIns="0" tIns="0" rIns="0" bIns="0" rtlCol="0"/>
          <a:lstStyle/>
          <a:p>
            <a:endParaRPr/>
          </a:p>
        </p:txBody>
      </p:sp>
      <p:sp>
        <p:nvSpPr>
          <p:cNvPr id="43" name="object 43"/>
          <p:cNvSpPr/>
          <p:nvPr/>
        </p:nvSpPr>
        <p:spPr>
          <a:xfrm>
            <a:off x="7441566" y="4306824"/>
            <a:ext cx="52069" cy="75565"/>
          </a:xfrm>
          <a:custGeom>
            <a:avLst/>
            <a:gdLst/>
            <a:ahLst/>
            <a:cxnLst/>
            <a:rect l="l" t="t" r="r" b="b"/>
            <a:pathLst>
              <a:path w="52070" h="75564">
                <a:moveTo>
                  <a:pt x="4699" y="0"/>
                </a:moveTo>
                <a:lnTo>
                  <a:pt x="635" y="2667"/>
                </a:lnTo>
                <a:lnTo>
                  <a:pt x="0" y="5333"/>
                </a:lnTo>
                <a:lnTo>
                  <a:pt x="1397" y="7365"/>
                </a:lnTo>
                <a:lnTo>
                  <a:pt x="32893" y="60070"/>
                </a:lnTo>
                <a:lnTo>
                  <a:pt x="46227" y="67437"/>
                </a:lnTo>
                <a:lnTo>
                  <a:pt x="46227" y="75564"/>
                </a:lnTo>
                <a:lnTo>
                  <a:pt x="51562" y="75437"/>
                </a:lnTo>
                <a:lnTo>
                  <a:pt x="8127" y="2667"/>
                </a:lnTo>
                <a:lnTo>
                  <a:pt x="6731" y="634"/>
                </a:lnTo>
                <a:lnTo>
                  <a:pt x="4699" y="0"/>
                </a:lnTo>
                <a:close/>
              </a:path>
            </a:pathLst>
          </a:custGeom>
          <a:solidFill>
            <a:srgbClr val="FFFF00"/>
          </a:solidFill>
        </p:spPr>
        <p:txBody>
          <a:bodyPr wrap="square" lIns="0" tIns="0" rIns="0" bIns="0" rtlCol="0"/>
          <a:lstStyle/>
          <a:p>
            <a:endParaRPr/>
          </a:p>
        </p:txBody>
      </p:sp>
      <p:sp>
        <p:nvSpPr>
          <p:cNvPr id="44" name="object 44"/>
          <p:cNvSpPr/>
          <p:nvPr/>
        </p:nvSpPr>
        <p:spPr>
          <a:xfrm>
            <a:off x="7470902" y="4374260"/>
            <a:ext cx="15240" cy="7620"/>
          </a:xfrm>
          <a:custGeom>
            <a:avLst/>
            <a:gdLst/>
            <a:ahLst/>
            <a:cxnLst/>
            <a:rect l="l" t="t" r="r" b="b"/>
            <a:pathLst>
              <a:path w="15239" h="7620">
                <a:moveTo>
                  <a:pt x="8000" y="126"/>
                </a:moveTo>
                <a:lnTo>
                  <a:pt x="0" y="253"/>
                </a:lnTo>
                <a:lnTo>
                  <a:pt x="12953" y="7238"/>
                </a:lnTo>
                <a:lnTo>
                  <a:pt x="13610" y="5968"/>
                </a:lnTo>
                <a:lnTo>
                  <a:pt x="11557" y="5968"/>
                </a:lnTo>
                <a:lnTo>
                  <a:pt x="8000" y="126"/>
                </a:lnTo>
                <a:close/>
              </a:path>
              <a:path w="15239" h="7620">
                <a:moveTo>
                  <a:pt x="14859" y="0"/>
                </a:moveTo>
                <a:lnTo>
                  <a:pt x="11557" y="5968"/>
                </a:lnTo>
                <a:lnTo>
                  <a:pt x="13610" y="5968"/>
                </a:lnTo>
                <a:lnTo>
                  <a:pt x="14859" y="3556"/>
                </a:lnTo>
                <a:lnTo>
                  <a:pt x="14859" y="0"/>
                </a:lnTo>
                <a:close/>
              </a:path>
            </a:pathLst>
          </a:custGeom>
          <a:solidFill>
            <a:srgbClr val="FFFF00"/>
          </a:solidFill>
        </p:spPr>
        <p:txBody>
          <a:bodyPr wrap="square" lIns="0" tIns="0" rIns="0" bIns="0" rtlCol="0"/>
          <a:lstStyle/>
          <a:p>
            <a:endParaRPr/>
          </a:p>
        </p:txBody>
      </p:sp>
      <p:sp>
        <p:nvSpPr>
          <p:cNvPr id="45" name="object 45"/>
          <p:cNvSpPr/>
          <p:nvPr/>
        </p:nvSpPr>
        <p:spPr>
          <a:xfrm>
            <a:off x="7474459" y="4366895"/>
            <a:ext cx="13335" cy="11430"/>
          </a:xfrm>
          <a:custGeom>
            <a:avLst/>
            <a:gdLst/>
            <a:ahLst/>
            <a:cxnLst/>
            <a:rect l="l" t="t" r="r" b="b"/>
            <a:pathLst>
              <a:path w="13335" h="11429">
                <a:moveTo>
                  <a:pt x="13334" y="7365"/>
                </a:moveTo>
                <a:lnTo>
                  <a:pt x="11302" y="7365"/>
                </a:lnTo>
                <a:lnTo>
                  <a:pt x="11302" y="10921"/>
                </a:lnTo>
                <a:lnTo>
                  <a:pt x="13334" y="7365"/>
                </a:lnTo>
                <a:close/>
              </a:path>
              <a:path w="13335" h="11429">
                <a:moveTo>
                  <a:pt x="0" y="0"/>
                </a:moveTo>
                <a:lnTo>
                  <a:pt x="4444" y="7492"/>
                </a:lnTo>
                <a:lnTo>
                  <a:pt x="11302" y="7365"/>
                </a:lnTo>
                <a:lnTo>
                  <a:pt x="13334" y="7365"/>
                </a:lnTo>
                <a:lnTo>
                  <a:pt x="0" y="0"/>
                </a:lnTo>
                <a:close/>
              </a:path>
            </a:pathLst>
          </a:custGeom>
          <a:solidFill>
            <a:srgbClr val="FFFF00"/>
          </a:solidFill>
        </p:spPr>
        <p:txBody>
          <a:bodyPr wrap="square" lIns="0" tIns="0" rIns="0" bIns="0" rtlCol="0"/>
          <a:lstStyle/>
          <a:p>
            <a:endParaRPr/>
          </a:p>
        </p:txBody>
      </p:sp>
      <p:sp>
        <p:nvSpPr>
          <p:cNvPr id="46" name="object 46"/>
          <p:cNvSpPr/>
          <p:nvPr/>
        </p:nvSpPr>
        <p:spPr>
          <a:xfrm>
            <a:off x="7478904" y="4374260"/>
            <a:ext cx="6985" cy="6350"/>
          </a:xfrm>
          <a:custGeom>
            <a:avLst/>
            <a:gdLst/>
            <a:ahLst/>
            <a:cxnLst/>
            <a:rect l="l" t="t" r="r" b="b"/>
            <a:pathLst>
              <a:path w="6985" h="6350">
                <a:moveTo>
                  <a:pt x="6858" y="0"/>
                </a:moveTo>
                <a:lnTo>
                  <a:pt x="0" y="126"/>
                </a:lnTo>
                <a:lnTo>
                  <a:pt x="3556" y="5968"/>
                </a:lnTo>
                <a:lnTo>
                  <a:pt x="6858" y="0"/>
                </a:lnTo>
                <a:close/>
              </a:path>
            </a:pathLst>
          </a:custGeom>
          <a:solidFill>
            <a:srgbClr val="FFFF00"/>
          </a:solidFill>
        </p:spPr>
        <p:txBody>
          <a:bodyPr wrap="square" lIns="0" tIns="0" rIns="0" bIns="0" rtlCol="0"/>
          <a:lstStyle/>
          <a:p>
            <a:endParaRPr/>
          </a:p>
        </p:txBody>
      </p:sp>
      <p:sp>
        <p:nvSpPr>
          <p:cNvPr id="47" name="object 47"/>
          <p:cNvSpPr/>
          <p:nvPr/>
        </p:nvSpPr>
        <p:spPr>
          <a:xfrm>
            <a:off x="7257289" y="2918461"/>
            <a:ext cx="161925" cy="178435"/>
          </a:xfrm>
          <a:custGeom>
            <a:avLst/>
            <a:gdLst/>
            <a:ahLst/>
            <a:cxnLst/>
            <a:rect l="l" t="t" r="r" b="b"/>
            <a:pathLst>
              <a:path w="161925" h="178435">
                <a:moveTo>
                  <a:pt x="12826" y="0"/>
                </a:moveTo>
                <a:lnTo>
                  <a:pt x="0" y="11429"/>
                </a:lnTo>
                <a:lnTo>
                  <a:pt x="149225" y="178307"/>
                </a:lnTo>
                <a:lnTo>
                  <a:pt x="161416" y="167512"/>
                </a:lnTo>
                <a:lnTo>
                  <a:pt x="12826" y="0"/>
                </a:lnTo>
                <a:close/>
              </a:path>
            </a:pathLst>
          </a:custGeom>
          <a:solidFill>
            <a:srgbClr val="FFFFFF"/>
          </a:solidFill>
        </p:spPr>
        <p:txBody>
          <a:bodyPr wrap="square" lIns="0" tIns="0" rIns="0" bIns="0" rtlCol="0"/>
          <a:lstStyle/>
          <a:p>
            <a:endParaRPr/>
          </a:p>
        </p:txBody>
      </p:sp>
      <p:sp>
        <p:nvSpPr>
          <p:cNvPr id="48" name="object 48"/>
          <p:cNvSpPr/>
          <p:nvPr/>
        </p:nvSpPr>
        <p:spPr>
          <a:xfrm>
            <a:off x="8159496" y="4294632"/>
            <a:ext cx="81915" cy="151130"/>
          </a:xfrm>
          <a:custGeom>
            <a:avLst/>
            <a:gdLst/>
            <a:ahLst/>
            <a:cxnLst/>
            <a:rect l="l" t="t" r="r" b="b"/>
            <a:pathLst>
              <a:path w="81915" h="151129">
                <a:moveTo>
                  <a:pt x="66548" y="0"/>
                </a:moveTo>
                <a:lnTo>
                  <a:pt x="0" y="143510"/>
                </a:lnTo>
                <a:lnTo>
                  <a:pt x="15494" y="150876"/>
                </a:lnTo>
                <a:lnTo>
                  <a:pt x="81914" y="6731"/>
                </a:lnTo>
                <a:lnTo>
                  <a:pt x="66548" y="0"/>
                </a:lnTo>
                <a:close/>
              </a:path>
            </a:pathLst>
          </a:custGeom>
          <a:solidFill>
            <a:srgbClr val="FFFFFF"/>
          </a:solidFill>
        </p:spPr>
        <p:txBody>
          <a:bodyPr wrap="square" lIns="0" tIns="0" rIns="0" bIns="0" rtlCol="0"/>
          <a:lstStyle/>
          <a:p>
            <a:endParaRPr/>
          </a:p>
        </p:txBody>
      </p:sp>
      <p:sp>
        <p:nvSpPr>
          <p:cNvPr id="49" name="object 49"/>
          <p:cNvSpPr txBox="1"/>
          <p:nvPr/>
        </p:nvSpPr>
        <p:spPr>
          <a:xfrm>
            <a:off x="7169022" y="3686175"/>
            <a:ext cx="828040" cy="215444"/>
          </a:xfrm>
          <a:prstGeom prst="rect">
            <a:avLst/>
          </a:prstGeom>
        </p:spPr>
        <p:txBody>
          <a:bodyPr vert="horz" wrap="square" lIns="0" tIns="0" rIns="0" bIns="0" rtlCol="0">
            <a:spAutoFit/>
          </a:bodyPr>
          <a:lstStyle/>
          <a:p>
            <a:pPr marL="12700"/>
            <a:r>
              <a:rPr sz="1050" b="1" dirty="0">
                <a:solidFill>
                  <a:srgbClr val="FFFFFF"/>
                </a:solidFill>
                <a:latin typeface="Calibri"/>
                <a:cs typeface="Calibri"/>
              </a:rPr>
              <a:t>M</a:t>
            </a:r>
            <a:r>
              <a:rPr sz="1050" b="1" spc="-5" dirty="0">
                <a:solidFill>
                  <a:srgbClr val="FFFFFF"/>
                </a:solidFill>
                <a:latin typeface="Calibri"/>
                <a:cs typeface="Calibri"/>
              </a:rPr>
              <a:t>ar</a:t>
            </a:r>
            <a:r>
              <a:rPr sz="1050" b="1" spc="-40" dirty="0">
                <a:solidFill>
                  <a:srgbClr val="FFFFFF"/>
                </a:solidFill>
                <a:latin typeface="Calibri"/>
                <a:cs typeface="Calibri"/>
              </a:rPr>
              <a:t>k</a:t>
            </a:r>
            <a:r>
              <a:rPr sz="1050" b="1" spc="-5" dirty="0">
                <a:solidFill>
                  <a:srgbClr val="FFFFFF"/>
                </a:solidFill>
                <a:latin typeface="Calibri"/>
                <a:cs typeface="Calibri"/>
              </a:rPr>
              <a:t>e</a:t>
            </a:r>
            <a:r>
              <a:rPr sz="1050" b="1" dirty="0">
                <a:solidFill>
                  <a:srgbClr val="FFFFFF"/>
                </a:solidFill>
                <a:latin typeface="Calibri"/>
                <a:cs typeface="Calibri"/>
              </a:rPr>
              <a:t>r </a:t>
            </a:r>
            <a:r>
              <a:rPr sz="1050" b="1" spc="25" dirty="0">
                <a:solidFill>
                  <a:srgbClr val="FFFFFF"/>
                </a:solidFill>
                <a:latin typeface="Calibri"/>
                <a:cs typeface="Calibri"/>
              </a:rPr>
              <a:t> </a:t>
            </a:r>
            <a:r>
              <a:rPr sz="2100" b="1" spc="7" baseline="13888" dirty="0">
                <a:solidFill>
                  <a:srgbClr val="FF0000"/>
                </a:solidFill>
                <a:latin typeface="Calibri"/>
                <a:cs typeface="Calibri"/>
              </a:rPr>
              <a:t>Le</a:t>
            </a:r>
            <a:r>
              <a:rPr sz="2100" b="1" spc="-7" baseline="13888" dirty="0">
                <a:solidFill>
                  <a:srgbClr val="FF0000"/>
                </a:solidFill>
                <a:latin typeface="Calibri"/>
                <a:cs typeface="Calibri"/>
              </a:rPr>
              <a:t>n</a:t>
            </a:r>
            <a:r>
              <a:rPr sz="2100" b="1" spc="7" baseline="13888" dirty="0">
                <a:solidFill>
                  <a:srgbClr val="FF0000"/>
                </a:solidFill>
                <a:latin typeface="Calibri"/>
                <a:cs typeface="Calibri"/>
              </a:rPr>
              <a:t>s</a:t>
            </a:r>
            <a:endParaRPr sz="2100" baseline="13888">
              <a:latin typeface="Calibri"/>
              <a:cs typeface="Calibri"/>
            </a:endParaRPr>
          </a:p>
        </p:txBody>
      </p:sp>
      <p:sp>
        <p:nvSpPr>
          <p:cNvPr id="50" name="object 50"/>
          <p:cNvSpPr txBox="1"/>
          <p:nvPr/>
        </p:nvSpPr>
        <p:spPr>
          <a:xfrm>
            <a:off x="7038594" y="4355386"/>
            <a:ext cx="327660" cy="149225"/>
          </a:xfrm>
          <a:prstGeom prst="rect">
            <a:avLst/>
          </a:prstGeom>
        </p:spPr>
        <p:txBody>
          <a:bodyPr vert="horz" wrap="square" lIns="0" tIns="0" rIns="0" bIns="0" rtlCol="0">
            <a:spAutoFit/>
          </a:bodyPr>
          <a:lstStyle/>
          <a:p>
            <a:pPr marL="12700"/>
            <a:r>
              <a:rPr sz="950" spc="10" dirty="0">
                <a:solidFill>
                  <a:srgbClr val="FFFF00"/>
                </a:solidFill>
                <a:latin typeface="Arial"/>
                <a:cs typeface="Arial"/>
              </a:rPr>
              <a:t>2</a:t>
            </a:r>
            <a:r>
              <a:rPr sz="950" spc="-15" dirty="0">
                <a:solidFill>
                  <a:srgbClr val="FFFF00"/>
                </a:solidFill>
                <a:latin typeface="Arial"/>
                <a:cs typeface="Arial"/>
              </a:rPr>
              <a:t> </a:t>
            </a:r>
            <a:r>
              <a:rPr sz="950" spc="-5" dirty="0">
                <a:solidFill>
                  <a:srgbClr val="FFFF00"/>
                </a:solidFill>
                <a:latin typeface="Arial"/>
                <a:cs typeface="Arial"/>
              </a:rPr>
              <a:t>mm</a:t>
            </a:r>
            <a:endParaRPr sz="950">
              <a:latin typeface="Arial"/>
              <a:cs typeface="Arial"/>
            </a:endParaRPr>
          </a:p>
        </p:txBody>
      </p:sp>
      <p:sp>
        <p:nvSpPr>
          <p:cNvPr id="51" name="object 51"/>
          <p:cNvSpPr txBox="1"/>
          <p:nvPr/>
        </p:nvSpPr>
        <p:spPr>
          <a:xfrm>
            <a:off x="8269986" y="4387341"/>
            <a:ext cx="774065" cy="160020"/>
          </a:xfrm>
          <a:prstGeom prst="rect">
            <a:avLst/>
          </a:prstGeom>
        </p:spPr>
        <p:txBody>
          <a:bodyPr vert="horz" wrap="square" lIns="0" tIns="0" rIns="0" bIns="0" rtlCol="0">
            <a:spAutoFit/>
          </a:bodyPr>
          <a:lstStyle/>
          <a:p>
            <a:pPr marL="12700"/>
            <a:r>
              <a:rPr sz="1050" b="1" spc="-10" dirty="0">
                <a:solidFill>
                  <a:srgbClr val="FFFFFF"/>
                </a:solidFill>
                <a:latin typeface="Calibri"/>
                <a:cs typeface="Calibri"/>
              </a:rPr>
              <a:t>D</a:t>
            </a:r>
            <a:r>
              <a:rPr sz="1050" b="1" dirty="0">
                <a:solidFill>
                  <a:srgbClr val="FFFFFF"/>
                </a:solidFill>
                <a:latin typeface="Calibri"/>
                <a:cs typeface="Calibri"/>
              </a:rPr>
              <a:t>i</a:t>
            </a:r>
            <a:r>
              <a:rPr sz="1050" b="1" spc="-15" dirty="0">
                <a:solidFill>
                  <a:srgbClr val="FFFFFF"/>
                </a:solidFill>
                <a:latin typeface="Calibri"/>
                <a:cs typeface="Calibri"/>
              </a:rPr>
              <a:t>s</a:t>
            </a:r>
            <a:r>
              <a:rPr sz="1050" b="1" spc="-10" dirty="0">
                <a:solidFill>
                  <a:srgbClr val="FFFFFF"/>
                </a:solidFill>
                <a:latin typeface="Calibri"/>
                <a:cs typeface="Calibri"/>
              </a:rPr>
              <a:t>ta</a:t>
            </a:r>
            <a:r>
              <a:rPr sz="1050" b="1" dirty="0">
                <a:solidFill>
                  <a:srgbClr val="FFFFFF"/>
                </a:solidFill>
                <a:latin typeface="Calibri"/>
                <a:cs typeface="Calibri"/>
              </a:rPr>
              <a:t>l</a:t>
            </a:r>
            <a:r>
              <a:rPr sz="1050" b="1" spc="5" dirty="0">
                <a:solidFill>
                  <a:srgbClr val="FFFFFF"/>
                </a:solidFill>
                <a:latin typeface="Calibri"/>
                <a:cs typeface="Calibri"/>
              </a:rPr>
              <a:t> </a:t>
            </a:r>
            <a:r>
              <a:rPr sz="1050" b="1" dirty="0">
                <a:solidFill>
                  <a:srgbClr val="FFFFFF"/>
                </a:solidFill>
                <a:latin typeface="Calibri"/>
                <a:cs typeface="Calibri"/>
              </a:rPr>
              <a:t>M</a:t>
            </a:r>
            <a:r>
              <a:rPr sz="1050" b="1" spc="-10" dirty="0">
                <a:solidFill>
                  <a:srgbClr val="FFFFFF"/>
                </a:solidFill>
                <a:latin typeface="Calibri"/>
                <a:cs typeface="Calibri"/>
              </a:rPr>
              <a:t>a</a:t>
            </a:r>
            <a:r>
              <a:rPr sz="1050" b="1" spc="-5" dirty="0">
                <a:solidFill>
                  <a:srgbClr val="FFFFFF"/>
                </a:solidFill>
                <a:latin typeface="Calibri"/>
                <a:cs typeface="Calibri"/>
              </a:rPr>
              <a:t>r</a:t>
            </a:r>
            <a:r>
              <a:rPr sz="1050" b="1" spc="-40" dirty="0">
                <a:solidFill>
                  <a:srgbClr val="FFFFFF"/>
                </a:solidFill>
                <a:latin typeface="Calibri"/>
                <a:cs typeface="Calibri"/>
              </a:rPr>
              <a:t>k</a:t>
            </a:r>
            <a:r>
              <a:rPr sz="1050" b="1" spc="-5" dirty="0">
                <a:solidFill>
                  <a:srgbClr val="FFFFFF"/>
                </a:solidFill>
                <a:latin typeface="Calibri"/>
                <a:cs typeface="Calibri"/>
              </a:rPr>
              <a:t>er</a:t>
            </a:r>
            <a:endParaRPr sz="1050">
              <a:latin typeface="Calibri"/>
              <a:cs typeface="Calibri"/>
            </a:endParaRPr>
          </a:p>
        </p:txBody>
      </p:sp>
      <p:sp>
        <p:nvSpPr>
          <p:cNvPr id="52" name="object 52"/>
          <p:cNvSpPr txBox="1"/>
          <p:nvPr/>
        </p:nvSpPr>
        <p:spPr>
          <a:xfrm>
            <a:off x="7247890" y="3644900"/>
            <a:ext cx="274320" cy="160020"/>
          </a:xfrm>
          <a:prstGeom prst="rect">
            <a:avLst/>
          </a:prstGeom>
        </p:spPr>
        <p:txBody>
          <a:bodyPr vert="horz" wrap="square" lIns="0" tIns="0" rIns="0" bIns="0" rtlCol="0">
            <a:spAutoFit/>
          </a:bodyPr>
          <a:lstStyle/>
          <a:p>
            <a:pPr marL="12700"/>
            <a:r>
              <a:rPr sz="1050" b="1" spc="-5" dirty="0">
                <a:solidFill>
                  <a:srgbClr val="FFFFFF"/>
                </a:solidFill>
                <a:latin typeface="Calibri"/>
                <a:cs typeface="Calibri"/>
              </a:rPr>
              <a:t>Lens</a:t>
            </a:r>
            <a:endParaRPr sz="1050">
              <a:latin typeface="Calibri"/>
              <a:cs typeface="Calibri"/>
            </a:endParaRPr>
          </a:p>
        </p:txBody>
      </p:sp>
      <p:sp>
        <p:nvSpPr>
          <p:cNvPr id="53" name="object 53"/>
          <p:cNvSpPr txBox="1"/>
          <p:nvPr/>
        </p:nvSpPr>
        <p:spPr>
          <a:xfrm>
            <a:off x="7512558" y="3002027"/>
            <a:ext cx="514350" cy="326371"/>
          </a:xfrm>
          <a:prstGeom prst="rect">
            <a:avLst/>
          </a:prstGeom>
        </p:spPr>
        <p:txBody>
          <a:bodyPr vert="horz" wrap="square" lIns="0" tIns="0" rIns="0" bIns="0" rtlCol="0">
            <a:spAutoFit/>
          </a:bodyPr>
          <a:lstStyle/>
          <a:p>
            <a:pPr marL="55244" marR="5080" indent="-43180">
              <a:lnSpc>
                <a:spcPct val="101000"/>
              </a:lnSpc>
            </a:pPr>
            <a:r>
              <a:rPr sz="1050" b="1" dirty="0">
                <a:solidFill>
                  <a:srgbClr val="FFFFFF"/>
                </a:solidFill>
                <a:latin typeface="Calibri"/>
                <a:cs typeface="Calibri"/>
              </a:rPr>
              <a:t>P</a:t>
            </a:r>
            <a:r>
              <a:rPr sz="1050" b="1" spc="-20" dirty="0">
                <a:solidFill>
                  <a:srgbClr val="FFFFFF"/>
                </a:solidFill>
                <a:latin typeface="Calibri"/>
                <a:cs typeface="Calibri"/>
              </a:rPr>
              <a:t>r</a:t>
            </a:r>
            <a:r>
              <a:rPr sz="1050" b="1" spc="-30" dirty="0">
                <a:solidFill>
                  <a:srgbClr val="FFFFFF"/>
                </a:solidFill>
                <a:latin typeface="Calibri"/>
                <a:cs typeface="Calibri"/>
              </a:rPr>
              <a:t>o</a:t>
            </a:r>
            <a:r>
              <a:rPr sz="1050" b="1" spc="-10" dirty="0">
                <a:solidFill>
                  <a:srgbClr val="FFFFFF"/>
                </a:solidFill>
                <a:latin typeface="Calibri"/>
                <a:cs typeface="Calibri"/>
              </a:rPr>
              <a:t>x</a:t>
            </a:r>
            <a:r>
              <a:rPr sz="1050" b="1" dirty="0">
                <a:solidFill>
                  <a:srgbClr val="FFFFFF"/>
                </a:solidFill>
                <a:latin typeface="Calibri"/>
                <a:cs typeface="Calibri"/>
              </a:rPr>
              <a:t>im</a:t>
            </a:r>
            <a:r>
              <a:rPr sz="1050" b="1" spc="-5" dirty="0">
                <a:solidFill>
                  <a:srgbClr val="FFFFFF"/>
                </a:solidFill>
                <a:latin typeface="Calibri"/>
                <a:cs typeface="Calibri"/>
              </a:rPr>
              <a:t>a</a:t>
            </a:r>
            <a:r>
              <a:rPr sz="1050" b="1" dirty="0">
                <a:solidFill>
                  <a:srgbClr val="FFFFFF"/>
                </a:solidFill>
                <a:latin typeface="Calibri"/>
                <a:cs typeface="Calibri"/>
              </a:rPr>
              <a:t>l M</a:t>
            </a:r>
            <a:r>
              <a:rPr sz="1050" b="1" spc="-5" dirty="0">
                <a:solidFill>
                  <a:srgbClr val="FFFFFF"/>
                </a:solidFill>
                <a:latin typeface="Calibri"/>
                <a:cs typeface="Calibri"/>
              </a:rPr>
              <a:t>ar</a:t>
            </a:r>
            <a:r>
              <a:rPr sz="1050" b="1" spc="-40" dirty="0">
                <a:solidFill>
                  <a:srgbClr val="FFFFFF"/>
                </a:solidFill>
                <a:latin typeface="Calibri"/>
                <a:cs typeface="Calibri"/>
              </a:rPr>
              <a:t>k</a:t>
            </a:r>
            <a:r>
              <a:rPr sz="1050" b="1" spc="-5" dirty="0">
                <a:solidFill>
                  <a:srgbClr val="FFFFFF"/>
                </a:solidFill>
                <a:latin typeface="Calibri"/>
                <a:cs typeface="Calibri"/>
              </a:rPr>
              <a:t>er</a:t>
            </a:r>
            <a:endParaRPr sz="1050">
              <a:latin typeface="Calibri"/>
              <a:cs typeface="Calibri"/>
            </a:endParaRPr>
          </a:p>
        </p:txBody>
      </p:sp>
      <p:sp>
        <p:nvSpPr>
          <p:cNvPr id="54" name="object 54"/>
          <p:cNvSpPr txBox="1"/>
          <p:nvPr/>
        </p:nvSpPr>
        <p:spPr>
          <a:xfrm>
            <a:off x="6136005" y="3074670"/>
            <a:ext cx="682625" cy="481330"/>
          </a:xfrm>
          <a:prstGeom prst="rect">
            <a:avLst/>
          </a:prstGeom>
        </p:spPr>
        <p:txBody>
          <a:bodyPr vert="horz" wrap="square" lIns="0" tIns="0" rIns="0" bIns="0" rtlCol="0">
            <a:spAutoFit/>
          </a:bodyPr>
          <a:lstStyle/>
          <a:p>
            <a:pPr marL="190500" marR="5080" indent="-178435">
              <a:lnSpc>
                <a:spcPct val="100499"/>
              </a:lnSpc>
            </a:pPr>
            <a:r>
              <a:rPr sz="1050" b="1" dirty="0">
                <a:solidFill>
                  <a:srgbClr val="FFFFFF"/>
                </a:solidFill>
                <a:latin typeface="Calibri"/>
                <a:cs typeface="Calibri"/>
              </a:rPr>
              <a:t>M</a:t>
            </a:r>
            <a:r>
              <a:rPr sz="1050" b="1" spc="-5" dirty="0">
                <a:solidFill>
                  <a:srgbClr val="FFFFFF"/>
                </a:solidFill>
                <a:latin typeface="Calibri"/>
                <a:cs typeface="Calibri"/>
              </a:rPr>
              <a:t>ar</a:t>
            </a:r>
            <a:r>
              <a:rPr sz="1050" b="1" spc="-40" dirty="0">
                <a:solidFill>
                  <a:srgbClr val="FFFFFF"/>
                </a:solidFill>
                <a:latin typeface="Calibri"/>
                <a:cs typeface="Calibri"/>
              </a:rPr>
              <a:t>k</a:t>
            </a:r>
            <a:r>
              <a:rPr sz="1050" b="1" spc="-5" dirty="0">
                <a:solidFill>
                  <a:srgbClr val="FFFFFF"/>
                </a:solidFill>
                <a:latin typeface="Calibri"/>
                <a:cs typeface="Calibri"/>
              </a:rPr>
              <a:t>e</a:t>
            </a:r>
            <a:r>
              <a:rPr sz="1050" b="1" spc="-20" dirty="0">
                <a:solidFill>
                  <a:srgbClr val="FFFFFF"/>
                </a:solidFill>
                <a:latin typeface="Calibri"/>
                <a:cs typeface="Calibri"/>
              </a:rPr>
              <a:t>r</a:t>
            </a:r>
            <a:r>
              <a:rPr sz="1050" b="1" dirty="0">
                <a:solidFill>
                  <a:srgbClr val="FFFFFF"/>
                </a:solidFill>
                <a:latin typeface="Calibri"/>
                <a:cs typeface="Calibri"/>
              </a:rPr>
              <a:t>s </a:t>
            </a:r>
            <a:r>
              <a:rPr sz="1050" b="1" spc="25" dirty="0">
                <a:solidFill>
                  <a:srgbClr val="FFFFFF"/>
                </a:solidFill>
                <a:latin typeface="Calibri"/>
                <a:cs typeface="Calibri"/>
              </a:rPr>
              <a:t> </a:t>
            </a:r>
            <a:r>
              <a:rPr sz="1050" b="1" spc="5" dirty="0">
                <a:solidFill>
                  <a:srgbClr val="FFFFFF"/>
                </a:solidFill>
                <a:latin typeface="Calibri"/>
                <a:cs typeface="Calibri"/>
              </a:rPr>
              <a:t>50 </a:t>
            </a:r>
            <a:r>
              <a:rPr sz="1050" b="1" dirty="0">
                <a:solidFill>
                  <a:srgbClr val="FFFFFF"/>
                </a:solidFill>
                <a:latin typeface="Calibri"/>
                <a:cs typeface="Calibri"/>
              </a:rPr>
              <a:t>mm </a:t>
            </a:r>
            <a:r>
              <a:rPr sz="1050" b="1" spc="-5" dirty="0">
                <a:solidFill>
                  <a:srgbClr val="FFFFFF"/>
                </a:solidFill>
                <a:latin typeface="Calibri"/>
                <a:cs typeface="Calibri"/>
              </a:rPr>
              <a:t>a</a:t>
            </a:r>
            <a:r>
              <a:rPr sz="1050" b="1" dirty="0">
                <a:solidFill>
                  <a:srgbClr val="FFFFFF"/>
                </a:solidFill>
                <a:latin typeface="Calibri"/>
                <a:cs typeface="Calibri"/>
              </a:rPr>
              <a:t>p</a:t>
            </a:r>
            <a:r>
              <a:rPr sz="1050" b="1" spc="-10" dirty="0">
                <a:solidFill>
                  <a:srgbClr val="FFFFFF"/>
                </a:solidFill>
                <a:latin typeface="Calibri"/>
                <a:cs typeface="Calibri"/>
              </a:rPr>
              <a:t>a</a:t>
            </a:r>
            <a:r>
              <a:rPr sz="1050" b="1" spc="-5" dirty="0">
                <a:solidFill>
                  <a:srgbClr val="FFFFFF"/>
                </a:solidFill>
                <a:latin typeface="Calibri"/>
                <a:cs typeface="Calibri"/>
              </a:rPr>
              <a:t>rt</a:t>
            </a:r>
            <a:endParaRPr sz="1050" dirty="0">
              <a:latin typeface="Calibri"/>
              <a:cs typeface="Calibri"/>
            </a:endParaRPr>
          </a:p>
        </p:txBody>
      </p:sp>
      <p:sp>
        <p:nvSpPr>
          <p:cNvPr id="55" name="object 55"/>
          <p:cNvSpPr/>
          <p:nvPr/>
        </p:nvSpPr>
        <p:spPr>
          <a:xfrm>
            <a:off x="7094221" y="2566416"/>
            <a:ext cx="136525" cy="149860"/>
          </a:xfrm>
          <a:custGeom>
            <a:avLst/>
            <a:gdLst/>
            <a:ahLst/>
            <a:cxnLst/>
            <a:rect l="l" t="t" r="r" b="b"/>
            <a:pathLst>
              <a:path w="136525" h="149860">
                <a:moveTo>
                  <a:pt x="18795" y="0"/>
                </a:moveTo>
                <a:lnTo>
                  <a:pt x="0" y="16763"/>
                </a:lnTo>
                <a:lnTo>
                  <a:pt x="117220" y="149733"/>
                </a:lnTo>
                <a:lnTo>
                  <a:pt x="136270" y="133223"/>
                </a:lnTo>
                <a:lnTo>
                  <a:pt x="18795" y="0"/>
                </a:lnTo>
                <a:close/>
              </a:path>
            </a:pathLst>
          </a:custGeom>
          <a:solidFill>
            <a:srgbClr val="FF0000"/>
          </a:solidFill>
        </p:spPr>
        <p:txBody>
          <a:bodyPr wrap="square" lIns="0" tIns="0" rIns="0" bIns="0" rtlCol="0"/>
          <a:lstStyle/>
          <a:p>
            <a:endParaRPr/>
          </a:p>
        </p:txBody>
      </p:sp>
      <p:sp>
        <p:nvSpPr>
          <p:cNvPr id="56" name="object 56"/>
          <p:cNvSpPr/>
          <p:nvPr/>
        </p:nvSpPr>
        <p:spPr>
          <a:xfrm>
            <a:off x="7192265" y="2708782"/>
            <a:ext cx="46355" cy="43180"/>
          </a:xfrm>
          <a:custGeom>
            <a:avLst/>
            <a:gdLst/>
            <a:ahLst/>
            <a:cxnLst/>
            <a:rect l="l" t="t" r="r" b="b"/>
            <a:pathLst>
              <a:path w="46354" h="43180">
                <a:moveTo>
                  <a:pt x="19176" y="7365"/>
                </a:moveTo>
                <a:lnTo>
                  <a:pt x="0" y="24129"/>
                </a:lnTo>
                <a:lnTo>
                  <a:pt x="46355" y="42799"/>
                </a:lnTo>
                <a:lnTo>
                  <a:pt x="46355" y="16763"/>
                </a:lnTo>
                <a:lnTo>
                  <a:pt x="27432" y="16763"/>
                </a:lnTo>
                <a:lnTo>
                  <a:pt x="19176" y="7365"/>
                </a:lnTo>
                <a:close/>
              </a:path>
              <a:path w="46354" h="43180">
                <a:moveTo>
                  <a:pt x="46355" y="0"/>
                </a:moveTo>
                <a:lnTo>
                  <a:pt x="27432" y="16763"/>
                </a:lnTo>
                <a:lnTo>
                  <a:pt x="46355" y="16763"/>
                </a:lnTo>
                <a:lnTo>
                  <a:pt x="46355" y="0"/>
                </a:lnTo>
                <a:close/>
              </a:path>
            </a:pathLst>
          </a:custGeom>
          <a:solidFill>
            <a:srgbClr val="FF0000"/>
          </a:solidFill>
        </p:spPr>
        <p:txBody>
          <a:bodyPr wrap="square" lIns="0" tIns="0" rIns="0" bIns="0" rtlCol="0"/>
          <a:lstStyle/>
          <a:p>
            <a:endParaRPr/>
          </a:p>
        </p:txBody>
      </p:sp>
      <p:sp>
        <p:nvSpPr>
          <p:cNvPr id="57" name="object 57"/>
          <p:cNvSpPr/>
          <p:nvPr/>
        </p:nvSpPr>
        <p:spPr>
          <a:xfrm>
            <a:off x="7211441" y="2699639"/>
            <a:ext cx="27305" cy="26034"/>
          </a:xfrm>
          <a:custGeom>
            <a:avLst/>
            <a:gdLst/>
            <a:ahLst/>
            <a:cxnLst/>
            <a:rect l="l" t="t" r="r" b="b"/>
            <a:pathLst>
              <a:path w="27304" h="26035">
                <a:moveTo>
                  <a:pt x="19050" y="0"/>
                </a:moveTo>
                <a:lnTo>
                  <a:pt x="0" y="16510"/>
                </a:lnTo>
                <a:lnTo>
                  <a:pt x="8255" y="25908"/>
                </a:lnTo>
                <a:lnTo>
                  <a:pt x="27178" y="9144"/>
                </a:lnTo>
                <a:lnTo>
                  <a:pt x="19050" y="0"/>
                </a:lnTo>
                <a:close/>
              </a:path>
            </a:pathLst>
          </a:custGeom>
          <a:solidFill>
            <a:srgbClr val="FF0000"/>
          </a:solidFill>
        </p:spPr>
        <p:txBody>
          <a:bodyPr wrap="square" lIns="0" tIns="0" rIns="0" bIns="0" rtlCol="0"/>
          <a:lstStyle/>
          <a:p>
            <a:endParaRPr/>
          </a:p>
        </p:txBody>
      </p:sp>
      <p:sp>
        <p:nvSpPr>
          <p:cNvPr id="58" name="object 58"/>
          <p:cNvSpPr/>
          <p:nvPr/>
        </p:nvSpPr>
        <p:spPr>
          <a:xfrm>
            <a:off x="7230490" y="2683255"/>
            <a:ext cx="40640" cy="81280"/>
          </a:xfrm>
          <a:custGeom>
            <a:avLst/>
            <a:gdLst/>
            <a:ahLst/>
            <a:cxnLst/>
            <a:rect l="l" t="t" r="r" b="b"/>
            <a:pathLst>
              <a:path w="40639" h="81280">
                <a:moveTo>
                  <a:pt x="18796" y="0"/>
                </a:moveTo>
                <a:lnTo>
                  <a:pt x="0" y="16383"/>
                </a:lnTo>
                <a:lnTo>
                  <a:pt x="8128" y="25527"/>
                </a:lnTo>
                <a:lnTo>
                  <a:pt x="8128" y="68326"/>
                </a:lnTo>
                <a:lnTo>
                  <a:pt x="40259" y="81280"/>
                </a:lnTo>
                <a:lnTo>
                  <a:pt x="18796" y="0"/>
                </a:lnTo>
                <a:close/>
              </a:path>
            </a:pathLst>
          </a:custGeom>
          <a:solidFill>
            <a:srgbClr val="FF0000"/>
          </a:solidFill>
        </p:spPr>
        <p:txBody>
          <a:bodyPr wrap="square" lIns="0" tIns="0" rIns="0" bIns="0" rtlCol="0"/>
          <a:lstStyle/>
          <a:p>
            <a:endParaRPr/>
          </a:p>
        </p:txBody>
      </p:sp>
      <p:sp>
        <p:nvSpPr>
          <p:cNvPr id="59" name="object 59"/>
          <p:cNvSpPr/>
          <p:nvPr/>
        </p:nvSpPr>
        <p:spPr>
          <a:xfrm>
            <a:off x="7837932" y="2400936"/>
            <a:ext cx="76200" cy="51435"/>
          </a:xfrm>
          <a:custGeom>
            <a:avLst/>
            <a:gdLst/>
            <a:ahLst/>
            <a:cxnLst/>
            <a:rect l="l" t="t" r="r" b="b"/>
            <a:pathLst>
              <a:path w="76200" h="51435">
                <a:moveTo>
                  <a:pt x="75945" y="0"/>
                </a:moveTo>
                <a:lnTo>
                  <a:pt x="0" y="0"/>
                </a:lnTo>
                <a:lnTo>
                  <a:pt x="25526" y="51180"/>
                </a:lnTo>
                <a:lnTo>
                  <a:pt x="25526" y="12191"/>
                </a:lnTo>
                <a:lnTo>
                  <a:pt x="69757" y="12191"/>
                </a:lnTo>
                <a:lnTo>
                  <a:pt x="75945" y="0"/>
                </a:lnTo>
                <a:close/>
              </a:path>
              <a:path w="76200" h="51435">
                <a:moveTo>
                  <a:pt x="69757" y="12191"/>
                </a:moveTo>
                <a:lnTo>
                  <a:pt x="50418" y="12191"/>
                </a:lnTo>
                <a:lnTo>
                  <a:pt x="50418" y="50291"/>
                </a:lnTo>
                <a:lnTo>
                  <a:pt x="69757" y="12191"/>
                </a:lnTo>
                <a:close/>
              </a:path>
            </a:pathLst>
          </a:custGeom>
          <a:solidFill>
            <a:srgbClr val="FF0000"/>
          </a:solidFill>
        </p:spPr>
        <p:txBody>
          <a:bodyPr wrap="square" lIns="0" tIns="0" rIns="0" bIns="0" rtlCol="0"/>
          <a:lstStyle/>
          <a:p>
            <a:endParaRPr/>
          </a:p>
        </p:txBody>
      </p:sp>
      <p:sp>
        <p:nvSpPr>
          <p:cNvPr id="60" name="object 60"/>
          <p:cNvSpPr/>
          <p:nvPr/>
        </p:nvSpPr>
        <p:spPr>
          <a:xfrm>
            <a:off x="7875897" y="2285963"/>
            <a:ext cx="0" cy="115570"/>
          </a:xfrm>
          <a:custGeom>
            <a:avLst/>
            <a:gdLst/>
            <a:ahLst/>
            <a:cxnLst/>
            <a:rect l="l" t="t" r="r" b="b"/>
            <a:pathLst>
              <a:path h="115569">
                <a:moveTo>
                  <a:pt x="0" y="0"/>
                </a:moveTo>
                <a:lnTo>
                  <a:pt x="0" y="114971"/>
                </a:lnTo>
              </a:path>
            </a:pathLst>
          </a:custGeom>
          <a:ln w="26148">
            <a:solidFill>
              <a:srgbClr val="FF0000"/>
            </a:solidFill>
          </a:ln>
        </p:spPr>
        <p:txBody>
          <a:bodyPr wrap="square" lIns="0" tIns="0" rIns="0" bIns="0" rtlCol="0"/>
          <a:lstStyle/>
          <a:p>
            <a:endParaRPr/>
          </a:p>
        </p:txBody>
      </p:sp>
      <p:sp>
        <p:nvSpPr>
          <p:cNvPr id="61" name="object 61"/>
          <p:cNvSpPr/>
          <p:nvPr/>
        </p:nvSpPr>
        <p:spPr>
          <a:xfrm>
            <a:off x="7863459" y="2413126"/>
            <a:ext cx="25400" cy="63500"/>
          </a:xfrm>
          <a:custGeom>
            <a:avLst/>
            <a:gdLst/>
            <a:ahLst/>
            <a:cxnLst/>
            <a:rect l="l" t="t" r="r" b="b"/>
            <a:pathLst>
              <a:path w="25400" h="63500">
                <a:moveTo>
                  <a:pt x="24891" y="0"/>
                </a:moveTo>
                <a:lnTo>
                  <a:pt x="0" y="0"/>
                </a:lnTo>
                <a:lnTo>
                  <a:pt x="0" y="38988"/>
                </a:lnTo>
                <a:lnTo>
                  <a:pt x="12064" y="63119"/>
                </a:lnTo>
                <a:lnTo>
                  <a:pt x="24891" y="38100"/>
                </a:lnTo>
                <a:lnTo>
                  <a:pt x="24891" y="0"/>
                </a:lnTo>
                <a:close/>
              </a:path>
            </a:pathLst>
          </a:custGeom>
          <a:solidFill>
            <a:srgbClr val="FF0000"/>
          </a:solidFill>
        </p:spPr>
        <p:txBody>
          <a:bodyPr wrap="square" lIns="0" tIns="0" rIns="0" bIns="0" rtlCol="0"/>
          <a:lstStyle/>
          <a:p>
            <a:endParaRPr/>
          </a:p>
        </p:txBody>
      </p:sp>
      <p:sp>
        <p:nvSpPr>
          <p:cNvPr id="62" name="object 62"/>
          <p:cNvSpPr txBox="1"/>
          <p:nvPr/>
        </p:nvSpPr>
        <p:spPr>
          <a:xfrm>
            <a:off x="6500622" y="2353817"/>
            <a:ext cx="625475" cy="160020"/>
          </a:xfrm>
          <a:prstGeom prst="rect">
            <a:avLst/>
          </a:prstGeom>
        </p:spPr>
        <p:txBody>
          <a:bodyPr vert="horz" wrap="square" lIns="0" tIns="0" rIns="0" bIns="0" rtlCol="0">
            <a:spAutoFit/>
          </a:bodyPr>
          <a:lstStyle/>
          <a:p>
            <a:pPr marL="12700"/>
            <a:r>
              <a:rPr sz="1050" b="1" dirty="0">
                <a:solidFill>
                  <a:srgbClr val="FF0000"/>
                </a:solidFill>
                <a:latin typeface="Calibri"/>
                <a:cs typeface="Calibri"/>
              </a:rPr>
              <a:t>P</a:t>
            </a:r>
            <a:r>
              <a:rPr sz="1050" b="1" spc="5" dirty="0">
                <a:solidFill>
                  <a:srgbClr val="FF0000"/>
                </a:solidFill>
                <a:latin typeface="Calibri"/>
                <a:cs typeface="Calibri"/>
              </a:rPr>
              <a:t>O</a:t>
            </a:r>
            <a:r>
              <a:rPr sz="1050" b="1" dirty="0">
                <a:solidFill>
                  <a:srgbClr val="FF0000"/>
                </a:solidFill>
                <a:latin typeface="Calibri"/>
                <a:cs typeface="Calibri"/>
              </a:rPr>
              <a:t>I</a:t>
            </a:r>
            <a:r>
              <a:rPr sz="1050" b="1" spc="-5" dirty="0">
                <a:solidFill>
                  <a:srgbClr val="FF0000"/>
                </a:solidFill>
                <a:latin typeface="Calibri"/>
                <a:cs typeface="Calibri"/>
              </a:rPr>
              <a:t> </a:t>
            </a:r>
            <a:r>
              <a:rPr sz="1050" b="1" dirty="0">
                <a:solidFill>
                  <a:srgbClr val="FF0000"/>
                </a:solidFill>
                <a:latin typeface="Calibri"/>
                <a:cs typeface="Calibri"/>
              </a:rPr>
              <a:t>54MM</a:t>
            </a:r>
            <a:endParaRPr sz="1050">
              <a:latin typeface="Calibri"/>
              <a:cs typeface="Calibri"/>
            </a:endParaRPr>
          </a:p>
        </p:txBody>
      </p:sp>
      <p:sp>
        <p:nvSpPr>
          <p:cNvPr id="63" name="object 63"/>
          <p:cNvSpPr txBox="1"/>
          <p:nvPr/>
        </p:nvSpPr>
        <p:spPr>
          <a:xfrm>
            <a:off x="7904226" y="2225420"/>
            <a:ext cx="717550" cy="182880"/>
          </a:xfrm>
          <a:prstGeom prst="rect">
            <a:avLst/>
          </a:prstGeom>
        </p:spPr>
        <p:txBody>
          <a:bodyPr vert="horz" wrap="square" lIns="0" tIns="0" rIns="0" bIns="0" rtlCol="0">
            <a:spAutoFit/>
          </a:bodyPr>
          <a:lstStyle/>
          <a:p>
            <a:pPr marL="12700"/>
            <a:r>
              <a:rPr sz="1200" b="1" dirty="0">
                <a:solidFill>
                  <a:srgbClr val="FF0000"/>
                </a:solidFill>
                <a:latin typeface="Calibri"/>
                <a:cs typeface="Calibri"/>
              </a:rPr>
              <a:t>P</a:t>
            </a:r>
            <a:r>
              <a:rPr sz="1200" b="1" spc="10" dirty="0">
                <a:solidFill>
                  <a:srgbClr val="FF0000"/>
                </a:solidFill>
                <a:latin typeface="Calibri"/>
                <a:cs typeface="Calibri"/>
              </a:rPr>
              <a:t>O</a:t>
            </a:r>
            <a:r>
              <a:rPr sz="1200" b="1" spc="5" dirty="0">
                <a:solidFill>
                  <a:srgbClr val="FF0000"/>
                </a:solidFill>
                <a:latin typeface="Calibri"/>
                <a:cs typeface="Calibri"/>
              </a:rPr>
              <a:t>I</a:t>
            </a:r>
            <a:r>
              <a:rPr sz="1200" b="1" spc="-5" dirty="0">
                <a:solidFill>
                  <a:srgbClr val="FF0000"/>
                </a:solidFill>
                <a:latin typeface="Calibri"/>
                <a:cs typeface="Calibri"/>
              </a:rPr>
              <a:t> 75</a:t>
            </a:r>
            <a:r>
              <a:rPr sz="1200" b="1" spc="15" dirty="0">
                <a:solidFill>
                  <a:srgbClr val="FF0000"/>
                </a:solidFill>
                <a:latin typeface="Calibri"/>
                <a:cs typeface="Calibri"/>
              </a:rPr>
              <a:t>M</a:t>
            </a:r>
            <a:r>
              <a:rPr sz="1200" b="1" spc="30" dirty="0">
                <a:solidFill>
                  <a:srgbClr val="FF0000"/>
                </a:solidFill>
                <a:latin typeface="Calibri"/>
                <a:cs typeface="Calibri"/>
              </a:rPr>
              <a:t>M</a:t>
            </a:r>
            <a:endParaRPr sz="1200">
              <a:latin typeface="Calibri"/>
              <a:cs typeface="Calibri"/>
            </a:endParaRPr>
          </a:p>
        </p:txBody>
      </p:sp>
      <p:sp>
        <p:nvSpPr>
          <p:cNvPr id="64" name="object 64"/>
          <p:cNvSpPr txBox="1"/>
          <p:nvPr/>
        </p:nvSpPr>
        <p:spPr>
          <a:xfrm>
            <a:off x="507684" y="5490256"/>
            <a:ext cx="7207884" cy="489878"/>
          </a:xfrm>
          <a:prstGeom prst="rect">
            <a:avLst/>
          </a:prstGeom>
        </p:spPr>
        <p:txBody>
          <a:bodyPr vert="horz" wrap="square" lIns="0" tIns="0" rIns="0" bIns="0" rtlCol="0">
            <a:spAutoFit/>
          </a:bodyPr>
          <a:lstStyle/>
          <a:p>
            <a:pPr marL="12700"/>
            <a:r>
              <a:rPr sz="1550" b="1" spc="15" dirty="0">
                <a:latin typeface="Georgia"/>
                <a:cs typeface="Georgia"/>
              </a:rPr>
              <a:t>Insertion</a:t>
            </a:r>
            <a:r>
              <a:rPr sz="1550" b="1" spc="40" dirty="0">
                <a:latin typeface="Georgia"/>
                <a:cs typeface="Georgia"/>
              </a:rPr>
              <a:t> </a:t>
            </a:r>
            <a:r>
              <a:rPr sz="1550" b="1" spc="20" dirty="0">
                <a:latin typeface="Georgia"/>
                <a:cs typeface="Georgia"/>
              </a:rPr>
              <a:t>and</a:t>
            </a:r>
            <a:r>
              <a:rPr sz="1550" b="1" spc="10" dirty="0">
                <a:latin typeface="Georgia"/>
                <a:cs typeface="Georgia"/>
              </a:rPr>
              <a:t> </a:t>
            </a:r>
            <a:r>
              <a:rPr sz="1550" b="1" spc="20" dirty="0">
                <a:latin typeface="Georgia"/>
                <a:cs typeface="Georgia"/>
              </a:rPr>
              <a:t>pos</a:t>
            </a:r>
            <a:r>
              <a:rPr sz="1550" b="1" spc="15" dirty="0">
                <a:latin typeface="Georgia"/>
                <a:cs typeface="Georgia"/>
              </a:rPr>
              <a:t>itioning</a:t>
            </a:r>
            <a:r>
              <a:rPr sz="1550" b="1" spc="40" dirty="0">
                <a:latin typeface="Georgia"/>
                <a:cs typeface="Georgia"/>
              </a:rPr>
              <a:t> </a:t>
            </a:r>
            <a:r>
              <a:rPr sz="1550" b="1" spc="15" dirty="0">
                <a:latin typeface="Georgia"/>
                <a:cs typeface="Georgia"/>
              </a:rPr>
              <a:t>of</a:t>
            </a:r>
            <a:r>
              <a:rPr sz="1550" b="1" spc="25" dirty="0">
                <a:latin typeface="Georgia"/>
                <a:cs typeface="Georgia"/>
              </a:rPr>
              <a:t> </a:t>
            </a:r>
            <a:r>
              <a:rPr sz="1550" b="1" dirty="0">
                <a:latin typeface="Georgia"/>
                <a:cs typeface="Georgia"/>
              </a:rPr>
              <a:t>t</a:t>
            </a:r>
            <a:r>
              <a:rPr sz="1550" b="1" spc="15" dirty="0">
                <a:latin typeface="Georgia"/>
                <a:cs typeface="Georgia"/>
              </a:rPr>
              <a:t>he</a:t>
            </a:r>
            <a:r>
              <a:rPr sz="1550" b="1" spc="10" dirty="0">
                <a:latin typeface="Georgia"/>
                <a:cs typeface="Georgia"/>
              </a:rPr>
              <a:t> </a:t>
            </a:r>
            <a:r>
              <a:rPr sz="1550" b="1" spc="20" dirty="0">
                <a:latin typeface="Georgia"/>
                <a:cs typeface="Georgia"/>
              </a:rPr>
              <a:t>Dra</a:t>
            </a:r>
            <a:r>
              <a:rPr sz="1550" b="1" spc="15" dirty="0">
                <a:latin typeface="Georgia"/>
                <a:cs typeface="Georgia"/>
              </a:rPr>
              <a:t>gonf</a:t>
            </a:r>
            <a:r>
              <a:rPr sz="1550" b="1" dirty="0">
                <a:latin typeface="Georgia"/>
                <a:cs typeface="Georgia"/>
              </a:rPr>
              <a:t>l</a:t>
            </a:r>
            <a:r>
              <a:rPr sz="1550" b="1" spc="15" dirty="0">
                <a:latin typeface="Georgia"/>
                <a:cs typeface="Georgia"/>
              </a:rPr>
              <a:t>y</a:t>
            </a:r>
            <a:r>
              <a:rPr sz="1550" b="1" spc="35" dirty="0">
                <a:latin typeface="Georgia"/>
                <a:cs typeface="Georgia"/>
              </a:rPr>
              <a:t> </a:t>
            </a:r>
            <a:r>
              <a:rPr sz="1550" b="1" spc="10" dirty="0">
                <a:latin typeface="Georgia"/>
                <a:cs typeface="Georgia"/>
              </a:rPr>
              <a:t>cathe</a:t>
            </a:r>
            <a:r>
              <a:rPr sz="1550" b="1" spc="5" dirty="0">
                <a:latin typeface="Georgia"/>
                <a:cs typeface="Georgia"/>
              </a:rPr>
              <a:t>te</a:t>
            </a:r>
            <a:r>
              <a:rPr sz="1550" b="1" spc="15" dirty="0">
                <a:latin typeface="Georgia"/>
                <a:cs typeface="Georgia"/>
              </a:rPr>
              <a:t>r</a:t>
            </a:r>
            <a:r>
              <a:rPr sz="1550" b="1" spc="30" dirty="0">
                <a:latin typeface="Georgia"/>
                <a:cs typeface="Georgia"/>
              </a:rPr>
              <a:t> </a:t>
            </a:r>
            <a:r>
              <a:rPr sz="1550" b="1" spc="15" dirty="0">
                <a:latin typeface="Georgia"/>
                <a:cs typeface="Georgia"/>
              </a:rPr>
              <a:t>s</a:t>
            </a:r>
            <a:r>
              <a:rPr sz="1550" b="1" spc="25" dirty="0">
                <a:latin typeface="Georgia"/>
                <a:cs typeface="Georgia"/>
              </a:rPr>
              <a:t>h</a:t>
            </a:r>
            <a:r>
              <a:rPr sz="1550" b="1" spc="20" dirty="0">
                <a:latin typeface="Georgia"/>
                <a:cs typeface="Georgia"/>
              </a:rPr>
              <a:t>ou</a:t>
            </a:r>
            <a:r>
              <a:rPr sz="1550" b="1" dirty="0">
                <a:latin typeface="Georgia"/>
                <a:cs typeface="Georgia"/>
              </a:rPr>
              <a:t>l</a:t>
            </a:r>
            <a:r>
              <a:rPr sz="1550" b="1" spc="20" dirty="0">
                <a:latin typeface="Georgia"/>
                <a:cs typeface="Georgia"/>
              </a:rPr>
              <a:t>d</a:t>
            </a:r>
            <a:r>
              <a:rPr sz="1550" b="1" spc="30" dirty="0">
                <a:latin typeface="Georgia"/>
                <a:cs typeface="Georgia"/>
              </a:rPr>
              <a:t> </a:t>
            </a:r>
            <a:r>
              <a:rPr sz="1550" b="1" spc="15" dirty="0">
                <a:latin typeface="Georgia"/>
                <a:cs typeface="Georgia"/>
              </a:rPr>
              <a:t>be</a:t>
            </a:r>
            <a:r>
              <a:rPr sz="1550" b="1" spc="5" dirty="0">
                <a:latin typeface="Georgia"/>
                <a:cs typeface="Georgia"/>
              </a:rPr>
              <a:t> </a:t>
            </a:r>
            <a:r>
              <a:rPr sz="1550" b="1" spc="15" dirty="0">
                <a:latin typeface="Georgia"/>
                <a:cs typeface="Georgia"/>
              </a:rPr>
              <a:t>done</a:t>
            </a:r>
            <a:r>
              <a:rPr sz="1550" b="1" spc="20" dirty="0">
                <a:latin typeface="Georgia"/>
                <a:cs typeface="Georgia"/>
              </a:rPr>
              <a:t> </a:t>
            </a:r>
            <a:r>
              <a:rPr sz="1550" b="1" spc="15" dirty="0">
                <a:latin typeface="Georgia"/>
                <a:cs typeface="Georgia"/>
              </a:rPr>
              <a:t>in</a:t>
            </a:r>
            <a:endParaRPr sz="1550" dirty="0">
              <a:latin typeface="Georgia"/>
              <a:cs typeface="Georgia"/>
            </a:endParaRPr>
          </a:p>
          <a:p>
            <a:pPr marL="12700">
              <a:spcBef>
                <a:spcPts val="50"/>
              </a:spcBef>
            </a:pPr>
            <a:r>
              <a:rPr sz="1550" b="1" spc="5" dirty="0">
                <a:latin typeface="Georgia"/>
                <a:cs typeface="Georgia"/>
              </a:rPr>
              <a:t>t</a:t>
            </a:r>
            <a:r>
              <a:rPr sz="1550" b="1" spc="15" dirty="0">
                <a:latin typeface="Georgia"/>
                <a:cs typeface="Georgia"/>
              </a:rPr>
              <a:t>he</a:t>
            </a:r>
            <a:r>
              <a:rPr sz="1550" b="1" spc="5" dirty="0">
                <a:latin typeface="Georgia"/>
                <a:cs typeface="Georgia"/>
              </a:rPr>
              <a:t> </a:t>
            </a:r>
            <a:r>
              <a:rPr sz="1550" b="1" spc="20" dirty="0">
                <a:latin typeface="Georgia"/>
                <a:cs typeface="Georgia"/>
              </a:rPr>
              <a:t>“</a:t>
            </a:r>
            <a:r>
              <a:rPr sz="1550" b="1" spc="15" dirty="0">
                <a:latin typeface="Georgia"/>
                <a:cs typeface="Georgia"/>
              </a:rPr>
              <a:t>Stand</a:t>
            </a:r>
            <a:r>
              <a:rPr sz="1550" b="1" dirty="0">
                <a:latin typeface="Georgia"/>
                <a:cs typeface="Georgia"/>
              </a:rPr>
              <a:t> </a:t>
            </a:r>
            <a:r>
              <a:rPr sz="1550" b="1" spc="20" dirty="0">
                <a:latin typeface="Georgia"/>
                <a:cs typeface="Georgia"/>
              </a:rPr>
              <a:t>b</a:t>
            </a:r>
            <a:r>
              <a:rPr sz="1550" b="1" spc="10" dirty="0">
                <a:latin typeface="Georgia"/>
                <a:cs typeface="Georgia"/>
              </a:rPr>
              <a:t>y</a:t>
            </a:r>
            <a:r>
              <a:rPr sz="1550" b="1" spc="15" dirty="0">
                <a:latin typeface="Georgia"/>
                <a:cs typeface="Georgia"/>
              </a:rPr>
              <a:t>”</a:t>
            </a:r>
            <a:r>
              <a:rPr sz="1550" b="1" spc="5" dirty="0">
                <a:latin typeface="Georgia"/>
                <a:cs typeface="Georgia"/>
              </a:rPr>
              <a:t> </a:t>
            </a:r>
            <a:r>
              <a:rPr sz="1550" b="1" spc="20" dirty="0">
                <a:latin typeface="Georgia"/>
                <a:cs typeface="Georgia"/>
              </a:rPr>
              <a:t>Mode</a:t>
            </a:r>
            <a:endParaRPr sz="1550" dirty="0">
              <a:latin typeface="Georgia"/>
              <a:cs typeface="Georgia"/>
            </a:endParaRPr>
          </a:p>
        </p:txBody>
      </p:sp>
    </p:spTree>
    <p:extLst>
      <p:ext uri="{BB962C8B-B14F-4D97-AF65-F5344CB8AC3E}">
        <p14:creationId xmlns:p14="http://schemas.microsoft.com/office/powerpoint/2010/main" val="20973589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idx="1"/>
          </p:nvPr>
        </p:nvSpPr>
        <p:spPr>
          <a:xfrm>
            <a:off x="457200" y="1825625"/>
            <a:ext cx="10096500" cy="3065455"/>
          </a:xfrm>
          <a:prstGeom prst="rect">
            <a:avLst/>
          </a:prstGeom>
        </p:spPr>
        <p:txBody>
          <a:bodyPr wrap="square">
            <a:spAutoFit/>
          </a:bodyPr>
          <a:lstStyle/>
          <a:p>
            <a:pPr marL="0" indent="0">
              <a:buNone/>
              <a:defRPr/>
            </a:pPr>
            <a:r>
              <a:rPr lang="en-US" sz="2000" b="1" dirty="0"/>
              <a:t>Approved Injector Pump Settings</a:t>
            </a:r>
          </a:p>
          <a:p>
            <a:pPr marL="0" indent="0">
              <a:buNone/>
              <a:defRPr/>
            </a:pPr>
            <a:endParaRPr lang="en-US" sz="2000" dirty="0"/>
          </a:p>
          <a:p>
            <a:pPr marL="214313" indent="-214313">
              <a:lnSpc>
                <a:spcPct val="150000"/>
              </a:lnSpc>
              <a:buFont typeface="Wingdings" panose="05000000000000000000" pitchFamily="2" charset="2"/>
              <a:buChar char="§"/>
              <a:defRPr/>
            </a:pPr>
            <a:r>
              <a:rPr lang="en-US" sz="2000" b="1" dirty="0"/>
              <a:t>100% </a:t>
            </a:r>
            <a:r>
              <a:rPr lang="en-US" sz="2000" dirty="0"/>
              <a:t>contrast only</a:t>
            </a:r>
          </a:p>
          <a:p>
            <a:pPr marL="214313" indent="-214313">
              <a:lnSpc>
                <a:spcPct val="150000"/>
              </a:lnSpc>
              <a:buFont typeface="Wingdings" panose="05000000000000000000" pitchFamily="2" charset="2"/>
              <a:buChar char="§"/>
              <a:defRPr/>
            </a:pPr>
            <a:r>
              <a:rPr lang="en-US" sz="2000" b="1" dirty="0"/>
              <a:t>4</a:t>
            </a:r>
            <a:r>
              <a:rPr lang="en-US" sz="2000" dirty="0"/>
              <a:t> ml/sec or less flush rate</a:t>
            </a:r>
          </a:p>
          <a:p>
            <a:pPr marL="214313" indent="-214313">
              <a:lnSpc>
                <a:spcPct val="150000"/>
              </a:lnSpc>
              <a:buFont typeface="Wingdings" panose="05000000000000000000" pitchFamily="2" charset="2"/>
              <a:buChar char="§"/>
              <a:defRPr/>
            </a:pPr>
            <a:r>
              <a:rPr lang="en-US" sz="2000" b="1" dirty="0"/>
              <a:t>14 </a:t>
            </a:r>
            <a:r>
              <a:rPr lang="en-US" sz="2000" dirty="0"/>
              <a:t>ml or less total flush volume</a:t>
            </a:r>
          </a:p>
          <a:p>
            <a:pPr marL="214313" indent="-214313">
              <a:lnSpc>
                <a:spcPct val="150000"/>
              </a:lnSpc>
              <a:buFont typeface="Wingdings" panose="05000000000000000000" pitchFamily="2" charset="2"/>
              <a:buChar char="§"/>
              <a:defRPr/>
            </a:pPr>
            <a:r>
              <a:rPr lang="en-US" sz="2000" dirty="0"/>
              <a:t>Pressure limit: </a:t>
            </a:r>
            <a:r>
              <a:rPr lang="en-US" sz="2000" b="1" dirty="0"/>
              <a:t>300</a:t>
            </a:r>
            <a:r>
              <a:rPr lang="en-US" sz="2000" dirty="0"/>
              <a:t> psi or the nearest available </a:t>
            </a:r>
            <a:r>
              <a:rPr lang="en-US" sz="2000" dirty="0" smtClean="0"/>
              <a:t>setting</a:t>
            </a:r>
            <a:endParaRPr lang="en-US" sz="2000" dirty="0"/>
          </a:p>
        </p:txBody>
      </p:sp>
    </p:spTree>
    <p:extLst>
      <p:ext uri="{BB962C8B-B14F-4D97-AF65-F5344CB8AC3E}">
        <p14:creationId xmlns:p14="http://schemas.microsoft.com/office/powerpoint/2010/main" val="25844447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368569" y="1030224"/>
            <a:ext cx="5470250" cy="5141976"/>
          </a:xfrm>
          <a:prstGeom prst="rect">
            <a:avLst/>
          </a:prstGeom>
        </p:spPr>
      </p:pic>
    </p:spTree>
    <p:extLst>
      <p:ext uri="{BB962C8B-B14F-4D97-AF65-F5344CB8AC3E}">
        <p14:creationId xmlns:p14="http://schemas.microsoft.com/office/powerpoint/2010/main" val="118492478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Risks/complications</a:t>
            </a:r>
          </a:p>
          <a:p>
            <a:pPr lvl="1"/>
            <a:r>
              <a:rPr lang="en-US" dirty="0" smtClean="0"/>
              <a:t>Ventricular fibrillation </a:t>
            </a:r>
            <a:r>
              <a:rPr lang="en-US" dirty="0"/>
              <a:t>(1.1%) </a:t>
            </a:r>
            <a:r>
              <a:rPr lang="en-US" dirty="0" smtClean="0"/>
              <a:t>(due </a:t>
            </a:r>
            <a:r>
              <a:rPr lang="en-US" dirty="0"/>
              <a:t>to balloon occlusion or deep guide </a:t>
            </a:r>
            <a:r>
              <a:rPr lang="en-US" dirty="0" smtClean="0"/>
              <a:t>catheter insertion </a:t>
            </a:r>
            <a:r>
              <a:rPr lang="en-US" dirty="0"/>
              <a:t>or </a:t>
            </a:r>
            <a:r>
              <a:rPr lang="en-US" dirty="0" smtClean="0"/>
              <a:t>both)</a:t>
            </a:r>
          </a:p>
          <a:p>
            <a:pPr lvl="1"/>
            <a:r>
              <a:rPr lang="en-US" dirty="0"/>
              <a:t>A</a:t>
            </a:r>
            <a:r>
              <a:rPr lang="en-US" dirty="0" smtClean="0"/>
              <a:t>ir </a:t>
            </a:r>
            <a:r>
              <a:rPr lang="en-US" dirty="0"/>
              <a:t>embolism (0.6</a:t>
            </a:r>
            <a:r>
              <a:rPr lang="en-US" dirty="0" smtClean="0"/>
              <a:t>%)</a:t>
            </a:r>
          </a:p>
          <a:p>
            <a:pPr lvl="1"/>
            <a:r>
              <a:rPr lang="en-US" dirty="0"/>
              <a:t>V</a:t>
            </a:r>
            <a:r>
              <a:rPr lang="en-US" dirty="0" smtClean="0"/>
              <a:t>essel </a:t>
            </a:r>
            <a:r>
              <a:rPr lang="en-US" dirty="0"/>
              <a:t>dissection (0.2%).</a:t>
            </a:r>
            <a:endParaRPr lang="en-US" dirty="0" smtClean="0"/>
          </a:p>
          <a:p>
            <a:pPr lvl="2"/>
            <a:endParaRPr lang="en-US" dirty="0" smtClean="0"/>
          </a:p>
          <a:p>
            <a:pPr lvl="1"/>
            <a:r>
              <a:rPr lang="en-US" dirty="0"/>
              <a:t>C</a:t>
            </a:r>
            <a:r>
              <a:rPr lang="en-US" dirty="0" smtClean="0"/>
              <a:t>hest pain - </a:t>
            </a:r>
            <a:r>
              <a:rPr lang="en-US" dirty="0"/>
              <a:t>most commonly seen complication</a:t>
            </a:r>
          </a:p>
        </p:txBody>
      </p:sp>
    </p:spTree>
    <p:extLst>
      <p:ext uri="{BB962C8B-B14F-4D97-AF65-F5344CB8AC3E}">
        <p14:creationId xmlns:p14="http://schemas.microsoft.com/office/powerpoint/2010/main" val="13363473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u="sng" dirty="0"/>
              <a:t>Artifacts</a:t>
            </a:r>
            <a:r>
              <a:rPr lang="en-US" u="sng" dirty="0"/>
              <a:t/>
            </a:r>
            <a:br>
              <a:rPr lang="en-US" u="sng" dirty="0"/>
            </a:br>
            <a:endParaRPr lang="en-US" dirty="0"/>
          </a:p>
        </p:txBody>
      </p:sp>
      <p:sp>
        <p:nvSpPr>
          <p:cNvPr id="8" name="Content Placeholder 7"/>
          <p:cNvSpPr>
            <a:spLocks noGrp="1"/>
          </p:cNvSpPr>
          <p:nvPr>
            <p:ph sz="half" idx="1"/>
          </p:nvPr>
        </p:nvSpPr>
        <p:spPr>
          <a:xfrm>
            <a:off x="457200" y="1825625"/>
            <a:ext cx="3081528" cy="4351338"/>
          </a:xfrm>
        </p:spPr>
        <p:txBody>
          <a:bodyPr>
            <a:normAutofit/>
          </a:bodyPr>
          <a:lstStyle/>
          <a:p>
            <a:r>
              <a:rPr lang="en-US" sz="1800" dirty="0"/>
              <a:t>Seam line </a:t>
            </a:r>
            <a:r>
              <a:rPr lang="en-US" sz="1800" dirty="0" smtClean="0"/>
              <a:t>artifact - </a:t>
            </a:r>
            <a:r>
              <a:rPr lang="en-US" sz="1800" dirty="0"/>
              <a:t>rapid artery or imaging wire movement during single-frame imaging </a:t>
            </a:r>
            <a:r>
              <a:rPr lang="en-US" sz="1800" dirty="0" smtClean="0"/>
              <a:t>formation</a:t>
            </a:r>
            <a:r>
              <a:rPr lang="en-US" sz="1800" dirty="0"/>
              <a:t> </a:t>
            </a:r>
            <a:r>
              <a:rPr lang="en-US" sz="1800" dirty="0" smtClean="0">
                <a:sym typeface="Wingdings" panose="05000000000000000000" pitchFamily="2" charset="2"/>
              </a:rPr>
              <a:t> </a:t>
            </a:r>
            <a:r>
              <a:rPr lang="en-US" sz="1800" dirty="0" smtClean="0"/>
              <a:t>misalignment </a:t>
            </a:r>
            <a:r>
              <a:rPr lang="en-US" sz="1800" dirty="0"/>
              <a:t>of the luminal </a:t>
            </a:r>
            <a:r>
              <a:rPr lang="en-US" sz="1800" dirty="0" smtClean="0"/>
              <a:t>border</a:t>
            </a:r>
          </a:p>
          <a:p>
            <a:endParaRPr lang="en-US" sz="1800" dirty="0"/>
          </a:p>
          <a:p>
            <a:r>
              <a:rPr lang="en-US" sz="1800" dirty="0"/>
              <a:t>Nonuniform rotational distortion </a:t>
            </a:r>
            <a:r>
              <a:rPr lang="en-US" sz="1800" dirty="0" smtClean="0">
                <a:sym typeface="Wingdings" panose="05000000000000000000" pitchFamily="2" charset="2"/>
              </a:rPr>
              <a:t>- </a:t>
            </a:r>
            <a:r>
              <a:rPr lang="en-US" sz="1800" dirty="0" smtClean="0"/>
              <a:t>shape </a:t>
            </a:r>
            <a:r>
              <a:rPr lang="en-US" sz="1800" dirty="0"/>
              <a:t>distortion and mirror artifacts</a:t>
            </a:r>
          </a:p>
        </p:txBody>
      </p:sp>
      <p:sp>
        <p:nvSpPr>
          <p:cNvPr id="9" name="Content Placeholder 8"/>
          <p:cNvSpPr>
            <a:spLocks noGrp="1"/>
          </p:cNvSpPr>
          <p:nvPr>
            <p:ph sz="half" idx="2"/>
          </p:nvPr>
        </p:nvSpPr>
        <p:spPr>
          <a:xfrm>
            <a:off x="6375488" y="1825625"/>
            <a:ext cx="2856611" cy="4351338"/>
          </a:xfrm>
        </p:spPr>
        <p:txBody>
          <a:bodyPr>
            <a:normAutofit/>
          </a:bodyPr>
          <a:lstStyle/>
          <a:p>
            <a:r>
              <a:rPr lang="en-US" sz="2000" dirty="0"/>
              <a:t>Image </a:t>
            </a:r>
            <a:r>
              <a:rPr lang="en-US" sz="2000" dirty="0" smtClean="0"/>
              <a:t>attenuation - </a:t>
            </a:r>
            <a:r>
              <a:rPr lang="en-US" sz="2000" dirty="0"/>
              <a:t>suboptimal purge of the imaging </a:t>
            </a:r>
            <a:r>
              <a:rPr lang="en-US" sz="2000" dirty="0" smtClean="0"/>
              <a:t>catheter</a:t>
            </a:r>
          </a:p>
          <a:p>
            <a:endParaRPr lang="en-US" sz="2000" dirty="0"/>
          </a:p>
          <a:p>
            <a:endParaRPr lang="en-US" sz="2000" dirty="0" smtClean="0"/>
          </a:p>
          <a:p>
            <a:endParaRPr lang="en-US" sz="2000" dirty="0"/>
          </a:p>
          <a:p>
            <a:r>
              <a:rPr lang="en-US" sz="2000" dirty="0"/>
              <a:t>Image </a:t>
            </a:r>
            <a:r>
              <a:rPr lang="en-US" sz="2000" dirty="0" smtClean="0"/>
              <a:t>attenuation - </a:t>
            </a:r>
            <a:r>
              <a:rPr lang="en-US" sz="2000" dirty="0"/>
              <a:t>subobtimal flushing of the coronary artery</a:t>
            </a:r>
          </a:p>
        </p:txBody>
      </p:sp>
      <p:pic>
        <p:nvPicPr>
          <p:cNvPr id="4" name="Picture 3"/>
          <p:cNvPicPr>
            <a:picLocks noChangeAspect="1"/>
          </p:cNvPicPr>
          <p:nvPr/>
        </p:nvPicPr>
        <p:blipFill>
          <a:blip r:embed="rId3"/>
          <a:stretch>
            <a:fillRect/>
          </a:stretch>
        </p:blipFill>
        <p:spPr>
          <a:xfrm>
            <a:off x="3621296" y="503963"/>
            <a:ext cx="2660631" cy="2643323"/>
          </a:xfrm>
          <a:prstGeom prst="rect">
            <a:avLst/>
          </a:prstGeom>
        </p:spPr>
      </p:pic>
      <p:pic>
        <p:nvPicPr>
          <p:cNvPr id="5" name="Picture 4"/>
          <p:cNvPicPr>
            <a:picLocks noChangeAspect="1"/>
          </p:cNvPicPr>
          <p:nvPr/>
        </p:nvPicPr>
        <p:blipFill>
          <a:blip r:embed="rId4"/>
          <a:stretch>
            <a:fillRect/>
          </a:stretch>
        </p:blipFill>
        <p:spPr>
          <a:xfrm>
            <a:off x="3632290" y="3759312"/>
            <a:ext cx="2638642" cy="2641488"/>
          </a:xfrm>
          <a:prstGeom prst="rect">
            <a:avLst/>
          </a:prstGeom>
        </p:spPr>
      </p:pic>
      <p:pic>
        <p:nvPicPr>
          <p:cNvPr id="6" name="Picture 5"/>
          <p:cNvPicPr>
            <a:picLocks noChangeAspect="1"/>
          </p:cNvPicPr>
          <p:nvPr/>
        </p:nvPicPr>
        <p:blipFill>
          <a:blip r:embed="rId5"/>
          <a:stretch>
            <a:fillRect/>
          </a:stretch>
        </p:blipFill>
        <p:spPr>
          <a:xfrm>
            <a:off x="9293608" y="503963"/>
            <a:ext cx="2541209" cy="2643323"/>
          </a:xfrm>
          <a:prstGeom prst="rect">
            <a:avLst/>
          </a:prstGeom>
        </p:spPr>
      </p:pic>
      <p:pic>
        <p:nvPicPr>
          <p:cNvPr id="7" name="Picture 6"/>
          <p:cNvPicPr>
            <a:picLocks noChangeAspect="1"/>
          </p:cNvPicPr>
          <p:nvPr/>
        </p:nvPicPr>
        <p:blipFill>
          <a:blip r:embed="rId6"/>
          <a:stretch>
            <a:fillRect/>
          </a:stretch>
        </p:blipFill>
        <p:spPr>
          <a:xfrm>
            <a:off x="9232099" y="3759312"/>
            <a:ext cx="2664226" cy="2646895"/>
          </a:xfrm>
          <a:prstGeom prst="rect">
            <a:avLst/>
          </a:prstGeom>
        </p:spPr>
      </p:pic>
    </p:spTree>
    <p:extLst>
      <p:ext uri="{BB962C8B-B14F-4D97-AF65-F5344CB8AC3E}">
        <p14:creationId xmlns:p14="http://schemas.microsoft.com/office/powerpoint/2010/main" val="380135980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1554" y="786728"/>
            <a:ext cx="6999334" cy="5582366"/>
          </a:xfrm>
        </p:spPr>
      </p:pic>
    </p:spTree>
    <p:extLst>
      <p:ext uri="{BB962C8B-B14F-4D97-AF65-F5344CB8AC3E}">
        <p14:creationId xmlns:p14="http://schemas.microsoft.com/office/powerpoint/2010/main" val="291872354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1"/>
            <a:r>
              <a:rPr lang="en-US" dirty="0" smtClean="0"/>
              <a:t>Fibrous plaques: homogeneous signal-rich regions</a:t>
            </a:r>
          </a:p>
          <a:p>
            <a:pPr lvl="1"/>
            <a:r>
              <a:rPr lang="en-US" dirty="0" err="1" smtClean="0"/>
              <a:t>Fibrocalcific</a:t>
            </a:r>
            <a:r>
              <a:rPr lang="en-US" dirty="0" smtClean="0"/>
              <a:t> plaques: signal-poor regions with sharp borders</a:t>
            </a:r>
          </a:p>
          <a:p>
            <a:pPr lvl="1"/>
            <a:r>
              <a:rPr lang="en-US" dirty="0" smtClean="0"/>
              <a:t>Lipid-rich plaques: signal-poor regions with diffuse borders</a:t>
            </a:r>
          </a:p>
          <a:p>
            <a:endParaRPr lang="en-US" dirty="0"/>
          </a:p>
        </p:txBody>
      </p:sp>
    </p:spTree>
    <p:extLst>
      <p:ext uri="{BB962C8B-B14F-4D97-AF65-F5344CB8AC3E}">
        <p14:creationId xmlns:p14="http://schemas.microsoft.com/office/powerpoint/2010/main" val="125739766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249344" y="639793"/>
            <a:ext cx="8763335" cy="5845124"/>
          </a:xfrm>
          <a:prstGeom prst="rect">
            <a:avLst/>
          </a:prstGeom>
        </p:spPr>
      </p:pic>
    </p:spTree>
    <p:extLst>
      <p:ext uri="{BB962C8B-B14F-4D97-AF65-F5344CB8AC3E}">
        <p14:creationId xmlns:p14="http://schemas.microsoft.com/office/powerpoint/2010/main" val="165916205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normAutofit/>
          </a:bodyPr>
          <a:lstStyle/>
          <a:p>
            <a:pPr marL="0" indent="0">
              <a:buNone/>
            </a:pPr>
            <a:r>
              <a:rPr lang="en-US" b="1" u="sng" dirty="0" smtClean="0"/>
              <a:t>Coronary thrombus</a:t>
            </a:r>
          </a:p>
          <a:p>
            <a:r>
              <a:rPr lang="en-US" dirty="0" smtClean="0"/>
              <a:t>White thrombus - </a:t>
            </a:r>
            <a:r>
              <a:rPr lang="en-US" dirty="0"/>
              <a:t>homogeneous, signal-rich, irregular </a:t>
            </a:r>
            <a:r>
              <a:rPr lang="en-US" dirty="0" smtClean="0"/>
              <a:t>mass with </a:t>
            </a:r>
            <a:r>
              <a:rPr lang="en-US" dirty="0"/>
              <a:t>low-backscattering </a:t>
            </a:r>
            <a:r>
              <a:rPr lang="en-US" dirty="0" smtClean="0"/>
              <a:t>attenuation</a:t>
            </a:r>
          </a:p>
          <a:p>
            <a:r>
              <a:rPr lang="en-US" dirty="0"/>
              <a:t>R</a:t>
            </a:r>
            <a:r>
              <a:rPr lang="en-US" dirty="0" smtClean="0"/>
              <a:t>ed thrombus – irregularly shaped</a:t>
            </a:r>
            <a:r>
              <a:rPr lang="en-US" dirty="0"/>
              <a:t>, mural or luminal </a:t>
            </a:r>
            <a:r>
              <a:rPr lang="en-US" dirty="0" smtClean="0"/>
              <a:t>mass </a:t>
            </a:r>
            <a:r>
              <a:rPr lang="en-US" dirty="0"/>
              <a:t>protruding into the lumen</a:t>
            </a:r>
            <a:r>
              <a:rPr lang="en-US" dirty="0" smtClean="0"/>
              <a:t>, characterized </a:t>
            </a:r>
            <a:r>
              <a:rPr lang="en-US" dirty="0"/>
              <a:t>by high-backscattering attenuation and </a:t>
            </a:r>
            <a:r>
              <a:rPr lang="en-US" dirty="0" smtClean="0"/>
              <a:t>signal-free shadowing</a:t>
            </a:r>
          </a:p>
          <a:p>
            <a:r>
              <a:rPr lang="en-US" dirty="0" err="1"/>
              <a:t>Kume</a:t>
            </a:r>
            <a:r>
              <a:rPr lang="en-US" dirty="0"/>
              <a:t> and </a:t>
            </a:r>
            <a:r>
              <a:rPr lang="en-US" dirty="0" smtClean="0"/>
              <a:t>colleagues, </a:t>
            </a:r>
            <a:r>
              <a:rPr lang="en-US" dirty="0"/>
              <a:t>cutoff </a:t>
            </a:r>
            <a:r>
              <a:rPr lang="en-US" dirty="0" smtClean="0"/>
              <a:t>value of </a:t>
            </a:r>
            <a:r>
              <a:rPr lang="en-US" dirty="0"/>
              <a:t>250 </a:t>
            </a:r>
            <a:r>
              <a:rPr lang="en-US" dirty="0" err="1"/>
              <a:t>μm</a:t>
            </a:r>
            <a:r>
              <a:rPr lang="en-US" dirty="0"/>
              <a:t> in </a:t>
            </a:r>
            <a:r>
              <a:rPr lang="en-US" dirty="0" smtClean="0"/>
              <a:t>half-width </a:t>
            </a:r>
            <a:r>
              <a:rPr lang="en-US" dirty="0"/>
              <a:t>of signal attenuation </a:t>
            </a:r>
            <a:r>
              <a:rPr lang="en-US" dirty="0" smtClean="0"/>
              <a:t>to differentiate white </a:t>
            </a:r>
            <a:r>
              <a:rPr lang="en-US" dirty="0"/>
              <a:t>from red thrombi </a:t>
            </a:r>
            <a:r>
              <a:rPr lang="en-US" dirty="0" smtClean="0"/>
              <a:t>- sensitivity </a:t>
            </a:r>
            <a:r>
              <a:rPr lang="en-US" dirty="0"/>
              <a:t>(90%) and </a:t>
            </a:r>
            <a:r>
              <a:rPr lang="en-US" dirty="0" smtClean="0"/>
              <a:t>specificity (</a:t>
            </a:r>
            <a:r>
              <a:rPr lang="en-US" dirty="0"/>
              <a:t>88%)</a:t>
            </a:r>
          </a:p>
        </p:txBody>
      </p:sp>
    </p:spTree>
    <p:extLst>
      <p:ext uri="{BB962C8B-B14F-4D97-AF65-F5344CB8AC3E}">
        <p14:creationId xmlns:p14="http://schemas.microsoft.com/office/powerpoint/2010/main" val="327809993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694004" y="1635522"/>
            <a:ext cx="9962484" cy="3320526"/>
          </a:xfrm>
          <a:prstGeom prst="rect">
            <a:avLst/>
          </a:prstGeom>
        </p:spPr>
      </p:pic>
    </p:spTree>
    <p:extLst>
      <p:ext uri="{BB962C8B-B14F-4D97-AF65-F5344CB8AC3E}">
        <p14:creationId xmlns:p14="http://schemas.microsoft.com/office/powerpoint/2010/main" val="148310557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2317699"/>
            <a:ext cx="10870323" cy="2306059"/>
          </a:xfrm>
          <a:prstGeom prst="rect">
            <a:avLst/>
          </a:prstGeom>
        </p:spPr>
      </p:pic>
    </p:spTree>
    <p:extLst>
      <p:ext uri="{BB962C8B-B14F-4D97-AF65-F5344CB8AC3E}">
        <p14:creationId xmlns:p14="http://schemas.microsoft.com/office/powerpoint/2010/main" val="17659065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579790" y="2290754"/>
            <a:ext cx="10574574" cy="3140782"/>
          </a:xfrm>
          <a:prstGeom prst="rect">
            <a:avLst/>
          </a:prstGeom>
        </p:spPr>
      </p:pic>
    </p:spTree>
    <p:extLst>
      <p:ext uri="{BB962C8B-B14F-4D97-AF65-F5344CB8AC3E}">
        <p14:creationId xmlns:p14="http://schemas.microsoft.com/office/powerpoint/2010/main" val="307443029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STENT ASSESSMENT</a:t>
            </a:r>
            <a:r>
              <a:rPr lang="en-US" u="sng" dirty="0"/>
              <a:t/>
            </a:r>
            <a:br>
              <a:rPr lang="en-US" u="sng" dirty="0"/>
            </a:br>
            <a:endParaRPr lang="en-US" dirty="0"/>
          </a:p>
        </p:txBody>
      </p:sp>
      <p:sp>
        <p:nvSpPr>
          <p:cNvPr id="4" name="Content Placeholder 3"/>
          <p:cNvSpPr>
            <a:spLocks noGrp="1"/>
          </p:cNvSpPr>
          <p:nvPr>
            <p:ph idx="1"/>
          </p:nvPr>
        </p:nvSpPr>
        <p:spPr/>
        <p:txBody>
          <a:bodyPr/>
          <a:lstStyle/>
          <a:p>
            <a:r>
              <a:rPr lang="en-US" dirty="0" smtClean="0"/>
              <a:t>Useful at various </a:t>
            </a:r>
            <a:r>
              <a:rPr lang="en-US" dirty="0"/>
              <a:t>stages </a:t>
            </a:r>
            <a:r>
              <a:rPr lang="en-US" dirty="0" smtClean="0"/>
              <a:t>of stent placement</a:t>
            </a:r>
          </a:p>
          <a:p>
            <a:pPr lvl="1"/>
            <a:r>
              <a:rPr lang="en-US" dirty="0"/>
              <a:t>M</a:t>
            </a:r>
            <a:r>
              <a:rPr lang="en-US" dirty="0" smtClean="0"/>
              <a:t>apping </a:t>
            </a:r>
            <a:r>
              <a:rPr lang="en-US" dirty="0"/>
              <a:t>the vessel pathology before </a:t>
            </a:r>
            <a:r>
              <a:rPr lang="en-US" dirty="0" smtClean="0"/>
              <a:t>implantation</a:t>
            </a:r>
          </a:p>
          <a:p>
            <a:pPr lvl="1"/>
            <a:r>
              <a:rPr lang="en-US" dirty="0"/>
              <a:t>O</a:t>
            </a:r>
            <a:r>
              <a:rPr lang="en-US" dirty="0" smtClean="0"/>
              <a:t>ptimizing </a:t>
            </a:r>
            <a:r>
              <a:rPr lang="en-US" dirty="0"/>
              <a:t>the stent </a:t>
            </a:r>
            <a:r>
              <a:rPr lang="en-US" dirty="0" smtClean="0"/>
              <a:t>deployment</a:t>
            </a:r>
          </a:p>
          <a:p>
            <a:pPr lvl="1"/>
            <a:r>
              <a:rPr lang="en-US" dirty="0"/>
              <a:t>Q</a:t>
            </a:r>
            <a:r>
              <a:rPr lang="en-US" dirty="0" smtClean="0"/>
              <a:t>uantifying </a:t>
            </a:r>
            <a:r>
              <a:rPr lang="en-US" dirty="0"/>
              <a:t>the degree of stent </a:t>
            </a:r>
            <a:r>
              <a:rPr lang="en-US" dirty="0" smtClean="0"/>
              <a:t>coverage</a:t>
            </a:r>
            <a:endParaRPr lang="en-US" dirty="0"/>
          </a:p>
          <a:p>
            <a:pPr lvl="1"/>
            <a:r>
              <a:rPr lang="en-US" dirty="0"/>
              <a:t>E</a:t>
            </a:r>
            <a:r>
              <a:rPr lang="en-US" dirty="0" smtClean="0"/>
              <a:t>valuating </a:t>
            </a:r>
            <a:r>
              <a:rPr lang="en-US" dirty="0"/>
              <a:t>the mechanisms of delayed healing and </a:t>
            </a:r>
            <a:r>
              <a:rPr lang="en-US" dirty="0" smtClean="0"/>
              <a:t>thrombus formation</a:t>
            </a:r>
            <a:endParaRPr lang="en-US" dirty="0"/>
          </a:p>
        </p:txBody>
      </p:sp>
    </p:spTree>
    <p:extLst>
      <p:ext uri="{BB962C8B-B14F-4D97-AF65-F5344CB8AC3E}">
        <p14:creationId xmlns:p14="http://schemas.microsoft.com/office/powerpoint/2010/main" val="37865566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663188" y="1617296"/>
            <a:ext cx="9004813" cy="732840"/>
          </a:xfrm>
        </p:spPr>
        <p:txBody>
          <a:bodyPr>
            <a:normAutofit fontScale="85000" lnSpcReduction="20000"/>
          </a:bodyPr>
          <a:lstStyle/>
          <a:p>
            <a:r>
              <a:rPr lang="en-US" dirty="0" smtClean="0"/>
              <a:t>2013															2019						</a:t>
            </a:r>
            <a:endParaRPr lang="en-US" dirty="0"/>
          </a:p>
        </p:txBody>
      </p:sp>
      <p:pic>
        <p:nvPicPr>
          <p:cNvPr id="4" name="Picture 3"/>
          <p:cNvPicPr>
            <a:picLocks noChangeAspect="1"/>
          </p:cNvPicPr>
          <p:nvPr/>
        </p:nvPicPr>
        <p:blipFill>
          <a:blip r:embed="rId2"/>
          <a:stretch>
            <a:fillRect/>
          </a:stretch>
        </p:blipFill>
        <p:spPr>
          <a:xfrm>
            <a:off x="1524001" y="2560320"/>
            <a:ext cx="9144796" cy="1792068"/>
          </a:xfrm>
          <a:prstGeom prst="rect">
            <a:avLst/>
          </a:prstGeom>
        </p:spPr>
      </p:pic>
    </p:spTree>
    <p:extLst>
      <p:ext uri="{BB962C8B-B14F-4D97-AF65-F5344CB8AC3E}">
        <p14:creationId xmlns:p14="http://schemas.microsoft.com/office/powerpoint/2010/main" val="16331785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825625"/>
            <a:ext cx="5888736" cy="3778006"/>
          </a:xfrm>
        </p:spPr>
        <p:txBody>
          <a:bodyPr>
            <a:normAutofit fontScale="92500" lnSpcReduction="20000"/>
          </a:bodyPr>
          <a:lstStyle/>
          <a:p>
            <a:r>
              <a:rPr lang="en-US" dirty="0"/>
              <a:t>S</a:t>
            </a:r>
            <a:r>
              <a:rPr lang="en-US" dirty="0" smtClean="0"/>
              <a:t>trong </a:t>
            </a:r>
            <a:r>
              <a:rPr lang="en-US" dirty="0"/>
              <a:t>reflectors of light and appear as </a:t>
            </a:r>
            <a:r>
              <a:rPr lang="en-US" dirty="0" smtClean="0"/>
              <a:t>bright points, shadow generated behind – blooming </a:t>
            </a:r>
          </a:p>
          <a:p>
            <a:pPr lvl="1"/>
            <a:r>
              <a:rPr lang="en-US" dirty="0"/>
              <a:t>L</a:t>
            </a:r>
            <a:r>
              <a:rPr lang="en-US" dirty="0" smtClean="0"/>
              <a:t>uminal </a:t>
            </a:r>
            <a:r>
              <a:rPr lang="en-US" dirty="0"/>
              <a:t>surface of </a:t>
            </a:r>
            <a:r>
              <a:rPr lang="en-US" dirty="0" smtClean="0"/>
              <a:t>the strut -expected </a:t>
            </a:r>
            <a:r>
              <a:rPr lang="en-US" dirty="0"/>
              <a:t>to be found in the middle of the </a:t>
            </a:r>
            <a:r>
              <a:rPr lang="en-US" dirty="0" smtClean="0"/>
              <a:t>blooming -half of blooming </a:t>
            </a:r>
            <a:r>
              <a:rPr lang="en-US" dirty="0"/>
              <a:t>value </a:t>
            </a:r>
            <a:r>
              <a:rPr lang="en-US" dirty="0" smtClean="0"/>
              <a:t>used </a:t>
            </a:r>
            <a:r>
              <a:rPr lang="en-US" dirty="0"/>
              <a:t>as standard for </a:t>
            </a:r>
            <a:r>
              <a:rPr lang="en-US" dirty="0" smtClean="0"/>
              <a:t>calculation</a:t>
            </a:r>
          </a:p>
          <a:p>
            <a:endParaRPr lang="en-US" dirty="0"/>
          </a:p>
          <a:p>
            <a:endParaRPr lang="en-US" dirty="0" smtClean="0"/>
          </a:p>
          <a:p>
            <a:r>
              <a:rPr lang="en-US" dirty="0"/>
              <a:t>H</a:t>
            </a:r>
            <a:r>
              <a:rPr lang="en-US" dirty="0" smtClean="0"/>
              <a:t>igh </a:t>
            </a:r>
            <a:r>
              <a:rPr lang="en-US" dirty="0"/>
              <a:t>signal reflection generated by </a:t>
            </a:r>
            <a:r>
              <a:rPr lang="en-US" dirty="0" smtClean="0"/>
              <a:t>the metallic </a:t>
            </a:r>
            <a:r>
              <a:rPr lang="en-US" dirty="0"/>
              <a:t>stent strut can be identified through blood</a:t>
            </a:r>
          </a:p>
        </p:txBody>
      </p:sp>
      <p:pic>
        <p:nvPicPr>
          <p:cNvPr id="4" name="Picture 3"/>
          <p:cNvPicPr>
            <a:picLocks noChangeAspect="1"/>
          </p:cNvPicPr>
          <p:nvPr/>
        </p:nvPicPr>
        <p:blipFill>
          <a:blip r:embed="rId3"/>
          <a:stretch>
            <a:fillRect/>
          </a:stretch>
        </p:blipFill>
        <p:spPr>
          <a:xfrm>
            <a:off x="6437571" y="4277650"/>
            <a:ext cx="2688140" cy="2549843"/>
          </a:xfrm>
          <a:prstGeom prst="rect">
            <a:avLst/>
          </a:prstGeom>
        </p:spPr>
      </p:pic>
      <p:pic>
        <p:nvPicPr>
          <p:cNvPr id="5" name="Picture 4"/>
          <p:cNvPicPr>
            <a:picLocks noChangeAspect="1"/>
          </p:cNvPicPr>
          <p:nvPr/>
        </p:nvPicPr>
        <p:blipFill>
          <a:blip r:embed="rId4"/>
          <a:stretch>
            <a:fillRect/>
          </a:stretch>
        </p:blipFill>
        <p:spPr>
          <a:xfrm>
            <a:off x="6437571" y="639792"/>
            <a:ext cx="5038149" cy="274069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571" y="3242188"/>
            <a:ext cx="2057400" cy="944880"/>
          </a:xfrm>
          <a:prstGeom prst="rect">
            <a:avLst/>
          </a:prstGeom>
        </p:spPr>
      </p:pic>
    </p:spTree>
    <p:extLst>
      <p:ext uri="{BB962C8B-B14F-4D97-AF65-F5344CB8AC3E}">
        <p14:creationId xmlns:p14="http://schemas.microsoft.com/office/powerpoint/2010/main" val="387223497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825625"/>
            <a:ext cx="7371784" cy="3778006"/>
          </a:xfrm>
        </p:spPr>
        <p:txBody>
          <a:bodyPr>
            <a:normAutofit fontScale="92500" lnSpcReduction="10000"/>
          </a:bodyPr>
          <a:lstStyle/>
          <a:p>
            <a:r>
              <a:rPr lang="en-US" dirty="0"/>
              <a:t>BVS </a:t>
            </a:r>
            <a:r>
              <a:rPr lang="en-US" dirty="0" smtClean="0"/>
              <a:t>– light can penetrate the struts - ‘‘boxed appearance</a:t>
            </a:r>
            <a:r>
              <a:rPr lang="en-US" dirty="0"/>
              <a:t>’’ of </a:t>
            </a:r>
            <a:r>
              <a:rPr lang="en-US" dirty="0" smtClean="0"/>
              <a:t>individual stent struts – persists until total degradation</a:t>
            </a:r>
          </a:p>
          <a:p>
            <a:pPr lvl="1"/>
            <a:r>
              <a:rPr lang="en-US" dirty="0"/>
              <a:t>only part </a:t>
            </a:r>
            <a:r>
              <a:rPr lang="en-US" dirty="0" smtClean="0"/>
              <a:t>of light is </a:t>
            </a:r>
            <a:r>
              <a:rPr lang="en-US" dirty="0"/>
              <a:t>reflected at the </a:t>
            </a:r>
            <a:r>
              <a:rPr lang="en-US" dirty="0" err="1"/>
              <a:t>endoluminal</a:t>
            </a:r>
            <a:r>
              <a:rPr lang="en-US" dirty="0"/>
              <a:t> and </a:t>
            </a:r>
            <a:r>
              <a:rPr lang="en-US" dirty="0" err="1"/>
              <a:t>abluminal</a:t>
            </a:r>
            <a:r>
              <a:rPr lang="en-US" dirty="0"/>
              <a:t> sides of the </a:t>
            </a:r>
            <a:r>
              <a:rPr lang="en-US" dirty="0" smtClean="0"/>
              <a:t>struts – vessel wall </a:t>
            </a:r>
            <a:r>
              <a:rPr lang="en-US" dirty="0"/>
              <a:t>can be imaged through the struts without any major signs </a:t>
            </a:r>
            <a:r>
              <a:rPr lang="en-US" dirty="0" smtClean="0"/>
              <a:t>of attenuation</a:t>
            </a:r>
          </a:p>
          <a:p>
            <a:endParaRPr lang="en-US" dirty="0"/>
          </a:p>
          <a:p>
            <a:r>
              <a:rPr lang="en-US" dirty="0" smtClean="0"/>
              <a:t>NEVO stent, </a:t>
            </a:r>
            <a:r>
              <a:rPr lang="en-US" dirty="0" err="1"/>
              <a:t>sirolimus</a:t>
            </a:r>
            <a:r>
              <a:rPr lang="en-US" dirty="0"/>
              <a:t>-eluting stent with </a:t>
            </a:r>
            <a:r>
              <a:rPr lang="en-US" dirty="0" smtClean="0"/>
              <a:t>a  biodegradable polymer and </a:t>
            </a:r>
            <a:r>
              <a:rPr lang="en-US" dirty="0"/>
              <a:t>reservoir </a:t>
            </a:r>
            <a:r>
              <a:rPr lang="en-US" dirty="0" smtClean="0"/>
              <a:t>technology - </a:t>
            </a:r>
            <a:r>
              <a:rPr lang="en-US" dirty="0"/>
              <a:t>‘‘tram trail</a:t>
            </a:r>
            <a:r>
              <a:rPr lang="en-US" dirty="0" smtClean="0"/>
              <a:t>’’ appearance</a:t>
            </a:r>
            <a:endParaRPr lang="en-US" dirty="0"/>
          </a:p>
        </p:txBody>
      </p:sp>
      <p:pic>
        <p:nvPicPr>
          <p:cNvPr id="4" name="Picture 3"/>
          <p:cNvPicPr>
            <a:picLocks noChangeAspect="1"/>
          </p:cNvPicPr>
          <p:nvPr/>
        </p:nvPicPr>
        <p:blipFill>
          <a:blip r:embed="rId2"/>
          <a:stretch>
            <a:fillRect/>
          </a:stretch>
        </p:blipFill>
        <p:spPr>
          <a:xfrm>
            <a:off x="7828984" y="639793"/>
            <a:ext cx="2724716" cy="2668724"/>
          </a:xfrm>
          <a:prstGeom prst="rect">
            <a:avLst/>
          </a:prstGeom>
        </p:spPr>
      </p:pic>
      <p:pic>
        <p:nvPicPr>
          <p:cNvPr id="5" name="Picture 4"/>
          <p:cNvPicPr>
            <a:picLocks noChangeAspect="1"/>
          </p:cNvPicPr>
          <p:nvPr/>
        </p:nvPicPr>
        <p:blipFill>
          <a:blip r:embed="rId3"/>
          <a:stretch>
            <a:fillRect/>
          </a:stretch>
        </p:blipFill>
        <p:spPr>
          <a:xfrm>
            <a:off x="7828984" y="3451532"/>
            <a:ext cx="2724716" cy="2771368"/>
          </a:xfrm>
          <a:prstGeom prst="rect">
            <a:avLst/>
          </a:prstGeom>
        </p:spPr>
      </p:pic>
    </p:spTree>
    <p:extLst>
      <p:ext uri="{BB962C8B-B14F-4D97-AF65-F5344CB8AC3E}">
        <p14:creationId xmlns:p14="http://schemas.microsoft.com/office/powerpoint/2010/main" val="405554824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FFR value taken to be significant is less than</a:t>
            </a:r>
          </a:p>
          <a:p>
            <a:endParaRPr lang="en-US" dirty="0"/>
          </a:p>
          <a:p>
            <a:pPr marL="457200" lvl="1" indent="0">
              <a:buNone/>
            </a:pPr>
            <a:r>
              <a:rPr lang="en-US" dirty="0" smtClean="0"/>
              <a:t>A .0.5</a:t>
            </a:r>
          </a:p>
          <a:p>
            <a:pPr marL="457200" lvl="1" indent="0">
              <a:buNone/>
            </a:pPr>
            <a:r>
              <a:rPr lang="en-US" dirty="0" smtClean="0"/>
              <a:t>B. 0.7</a:t>
            </a:r>
          </a:p>
          <a:p>
            <a:pPr marL="457200" lvl="1" indent="0">
              <a:buNone/>
            </a:pPr>
            <a:r>
              <a:rPr lang="en-US" dirty="0" smtClean="0"/>
              <a:t>C. 0.8</a:t>
            </a:r>
          </a:p>
          <a:p>
            <a:pPr marL="457200" lvl="1" indent="0">
              <a:buNone/>
            </a:pPr>
            <a:r>
              <a:rPr lang="en-US" dirty="0" smtClean="0"/>
              <a:t>D. 0.9</a:t>
            </a:r>
            <a:endParaRPr lang="en-US" dirty="0"/>
          </a:p>
        </p:txBody>
      </p:sp>
      <p:sp>
        <p:nvSpPr>
          <p:cNvPr id="4" name="Rectangle 3"/>
          <p:cNvSpPr/>
          <p:nvPr/>
        </p:nvSpPr>
        <p:spPr>
          <a:xfrm>
            <a:off x="1225296" y="3584448"/>
            <a:ext cx="1088136" cy="4023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47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Where the pressure sensor in FFR catheter is usually located </a:t>
            </a:r>
          </a:p>
          <a:p>
            <a:pPr lvl="1"/>
            <a:r>
              <a:rPr lang="en-US" dirty="0" smtClean="0"/>
              <a:t>A. At the tip</a:t>
            </a:r>
          </a:p>
          <a:p>
            <a:pPr lvl="1"/>
            <a:r>
              <a:rPr lang="en-US" dirty="0" smtClean="0"/>
              <a:t>B. 1cm from the tip</a:t>
            </a:r>
          </a:p>
          <a:p>
            <a:pPr lvl="1"/>
            <a:r>
              <a:rPr lang="en-US" dirty="0" smtClean="0"/>
              <a:t>C. 2cm from the tip</a:t>
            </a:r>
          </a:p>
          <a:p>
            <a:pPr lvl="1"/>
            <a:r>
              <a:rPr lang="en-US" dirty="0"/>
              <a:t>D</a:t>
            </a:r>
            <a:r>
              <a:rPr lang="en-US" dirty="0" smtClean="0"/>
              <a:t>. 3cm from the tip</a:t>
            </a:r>
          </a:p>
          <a:p>
            <a:pPr lvl="1"/>
            <a:endParaRPr lang="en-US" dirty="0"/>
          </a:p>
        </p:txBody>
      </p:sp>
      <p:sp>
        <p:nvSpPr>
          <p:cNvPr id="4" name="Rectangle 3"/>
          <p:cNvSpPr/>
          <p:nvPr/>
        </p:nvSpPr>
        <p:spPr>
          <a:xfrm>
            <a:off x="1271016" y="3374136"/>
            <a:ext cx="3017520" cy="6217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690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What is the dose of IV adenosine for FFR measurement?</a:t>
            </a:r>
          </a:p>
          <a:p>
            <a:pPr marL="457200" lvl="1" indent="0">
              <a:buNone/>
            </a:pPr>
            <a:r>
              <a:rPr lang="en-US" dirty="0" smtClean="0"/>
              <a:t>A. 50 mcg/min</a:t>
            </a:r>
          </a:p>
          <a:p>
            <a:pPr marL="457200" lvl="1" indent="0">
              <a:buNone/>
            </a:pPr>
            <a:r>
              <a:rPr lang="en-US" dirty="0" smtClean="0"/>
              <a:t>B. 140 mcg/kg/min</a:t>
            </a:r>
          </a:p>
          <a:p>
            <a:pPr marL="457200" lvl="1" indent="0">
              <a:buNone/>
            </a:pPr>
            <a:r>
              <a:rPr lang="en-US" dirty="0" smtClean="0"/>
              <a:t>C. 140 mcg/min</a:t>
            </a:r>
          </a:p>
          <a:p>
            <a:pPr marL="457200" lvl="1" indent="0">
              <a:buNone/>
            </a:pPr>
            <a:r>
              <a:rPr lang="en-US" dirty="0" smtClean="0"/>
              <a:t>D. 50 mcg/kg/min</a:t>
            </a:r>
            <a:endParaRPr lang="en-US" dirty="0"/>
          </a:p>
        </p:txBody>
      </p:sp>
      <p:sp>
        <p:nvSpPr>
          <p:cNvPr id="4" name="Rectangle 3"/>
          <p:cNvSpPr/>
          <p:nvPr/>
        </p:nvSpPr>
        <p:spPr>
          <a:xfrm>
            <a:off x="1216152" y="2651760"/>
            <a:ext cx="2816352" cy="4663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259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All are true for solid state IVUS catheter except</a:t>
            </a:r>
          </a:p>
          <a:p>
            <a:pPr lvl="1"/>
            <a:r>
              <a:rPr lang="en-US" dirty="0" smtClean="0"/>
              <a:t>A. T</a:t>
            </a:r>
            <a:r>
              <a:rPr lang="en-US" dirty="0" smtClean="0"/>
              <a:t>racks better</a:t>
            </a:r>
          </a:p>
          <a:p>
            <a:pPr lvl="1"/>
            <a:r>
              <a:rPr lang="en-US" dirty="0" smtClean="0"/>
              <a:t>B. distance of the transducer from the catheter tip is shorter - beneficial in IVUS-guided intervention of CTO</a:t>
            </a:r>
          </a:p>
          <a:p>
            <a:pPr lvl="1"/>
            <a:r>
              <a:rPr lang="en-US" dirty="0" smtClean="0"/>
              <a:t>C. No moving parts – free from NURD</a:t>
            </a:r>
          </a:p>
          <a:p>
            <a:pPr lvl="1"/>
            <a:r>
              <a:rPr lang="en-US" dirty="0" smtClean="0"/>
              <a:t>D. Higher frequency and resolution</a:t>
            </a:r>
            <a:endParaRPr lang="en-US" dirty="0" smtClean="0"/>
          </a:p>
          <a:p>
            <a:pPr lvl="1"/>
            <a:endParaRPr lang="en-US" dirty="0"/>
          </a:p>
        </p:txBody>
      </p:sp>
      <p:sp>
        <p:nvSpPr>
          <p:cNvPr id="4" name="Rectangle 3"/>
          <p:cNvSpPr/>
          <p:nvPr/>
        </p:nvSpPr>
        <p:spPr>
          <a:xfrm>
            <a:off x="1344168" y="3758184"/>
            <a:ext cx="5660136" cy="5303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281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Maximum contrast volume and rate of injection in OCT</a:t>
            </a:r>
          </a:p>
          <a:p>
            <a:pPr lvl="1"/>
            <a:r>
              <a:rPr lang="en-US" dirty="0" smtClean="0"/>
              <a:t>14ml @ 4ml/sec</a:t>
            </a:r>
          </a:p>
          <a:p>
            <a:pPr lvl="1"/>
            <a:r>
              <a:rPr lang="en-US" dirty="0" smtClean="0"/>
              <a:t>12ml @ 4ml/sec</a:t>
            </a:r>
          </a:p>
          <a:p>
            <a:pPr lvl="1"/>
            <a:r>
              <a:rPr lang="en-US" dirty="0" smtClean="0"/>
              <a:t>14ml @ 6ml/sec</a:t>
            </a:r>
          </a:p>
          <a:p>
            <a:pPr lvl="1"/>
            <a:r>
              <a:rPr lang="en-US" dirty="0" smtClean="0"/>
              <a:t>12 ml @ 6ml/sec</a:t>
            </a:r>
            <a:endParaRPr lang="en-US" dirty="0"/>
          </a:p>
        </p:txBody>
      </p:sp>
      <p:sp>
        <p:nvSpPr>
          <p:cNvPr id="4" name="Rectangle 3"/>
          <p:cNvSpPr/>
          <p:nvPr/>
        </p:nvSpPr>
        <p:spPr>
          <a:xfrm>
            <a:off x="1234440" y="2313432"/>
            <a:ext cx="2852928" cy="3566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605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r>
              <a:rPr lang="en-US" dirty="0"/>
              <a:t>	</a:t>
            </a:r>
            <a:r>
              <a:rPr lang="en-US" dirty="0" smtClean="0"/>
              <a:t>		</a:t>
            </a:r>
            <a:r>
              <a:rPr lang="en-US" smtClean="0"/>
              <a:t>	</a:t>
            </a:r>
            <a:r>
              <a:rPr lang="en-US" sz="4000" smtClean="0"/>
              <a:t>THANK </a:t>
            </a:r>
            <a:r>
              <a:rPr lang="en-US" sz="4000" dirty="0" smtClean="0"/>
              <a:t>YOU</a:t>
            </a:r>
            <a:endParaRPr lang="en-US" sz="4000" dirty="0"/>
          </a:p>
        </p:txBody>
      </p:sp>
    </p:spTree>
    <p:extLst>
      <p:ext uri="{BB962C8B-B14F-4D97-AF65-F5344CB8AC3E}">
        <p14:creationId xmlns:p14="http://schemas.microsoft.com/office/powerpoint/2010/main" val="34268104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FFR</a:t>
            </a:r>
            <a:endParaRPr lang="en-US" dirty="0"/>
          </a:p>
        </p:txBody>
      </p:sp>
      <p:sp>
        <p:nvSpPr>
          <p:cNvPr id="3" name="Content Placeholder 2"/>
          <p:cNvSpPr>
            <a:spLocks noGrp="1"/>
          </p:cNvSpPr>
          <p:nvPr>
            <p:ph idx="1"/>
          </p:nvPr>
        </p:nvSpPr>
        <p:spPr/>
        <p:txBody>
          <a:bodyPr/>
          <a:lstStyle/>
          <a:p>
            <a:r>
              <a:rPr lang="en-US" dirty="0" smtClean="0"/>
              <a:t>Ratio of maximum flow between the </a:t>
            </a:r>
            <a:r>
              <a:rPr lang="en-US" dirty="0" err="1" smtClean="0"/>
              <a:t>stenotic</a:t>
            </a:r>
            <a:r>
              <a:rPr lang="en-US" dirty="0" smtClean="0"/>
              <a:t> artery and the same artery free from stenosis</a:t>
            </a:r>
          </a:p>
          <a:p>
            <a:endParaRPr lang="en-US" dirty="0" smtClean="0"/>
          </a:p>
          <a:p>
            <a:r>
              <a:rPr lang="en-US" dirty="0" smtClean="0"/>
              <a:t>Ratio of pressure distal to a coronary stenosis to the pressure proximal to the coronary stenosis at maximum flow conditions</a:t>
            </a:r>
          </a:p>
          <a:p>
            <a:endParaRPr lang="en-US" dirty="0"/>
          </a:p>
        </p:txBody>
      </p:sp>
    </p:spTree>
    <p:extLst>
      <p:ext uri="{BB962C8B-B14F-4D97-AF65-F5344CB8AC3E}">
        <p14:creationId xmlns:p14="http://schemas.microsoft.com/office/powerpoint/2010/main" val="35765199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1068</TotalTime>
  <Words>3372</Words>
  <Application>Microsoft Office PowerPoint</Application>
  <PresentationFormat>Widescreen</PresentationFormat>
  <Paragraphs>397</Paragraphs>
  <Slides>87</Slides>
  <Notes>20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87</vt:i4>
      </vt:variant>
    </vt:vector>
  </HeadingPairs>
  <TitlesOfParts>
    <vt:vector size="94" baseType="lpstr">
      <vt:lpstr>Arial</vt:lpstr>
      <vt:lpstr>Calibri</vt:lpstr>
      <vt:lpstr>Calibri Light</vt:lpstr>
      <vt:lpstr>Georgia</vt:lpstr>
      <vt:lpstr>Times New Roman</vt:lpstr>
      <vt:lpstr>Wingdings</vt:lpstr>
      <vt:lpstr>Office Theme</vt:lpstr>
      <vt:lpstr>Angioplasty optimization</vt:lpstr>
      <vt:lpstr>Topics included</vt:lpstr>
      <vt:lpstr>Why optimization?</vt:lpstr>
      <vt:lpstr>Physiologic assessment</vt:lpstr>
      <vt:lpstr>PowerPoint Presentation</vt:lpstr>
      <vt:lpstr>CFR</vt:lpstr>
      <vt:lpstr>PowerPoint Presentation</vt:lpstr>
      <vt:lpstr>PowerPoint Presentation</vt:lpstr>
      <vt:lpstr>FFR</vt:lpstr>
      <vt:lpstr>PowerPoint Presentation</vt:lpstr>
      <vt:lpstr>METHODOLOGY OF CORONARY PRESSURE MEASUREMENT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IFR</vt:lpstr>
      <vt:lpstr>PowerPoint Presentation</vt:lpstr>
      <vt:lpstr>PowerPoint Presentation</vt:lpstr>
      <vt:lpstr>PowerPoint Presentation</vt:lpstr>
      <vt:lpstr>PowerPoint Presentation</vt:lpstr>
      <vt:lpstr>PowerPoint Presentation</vt:lpstr>
      <vt:lpstr>IVUS: Basic principles</vt:lpstr>
      <vt:lpstr>Systems</vt:lpstr>
      <vt:lpstr>Catheter designs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Artifacts</vt:lpstr>
      <vt:lpstr>PowerPoint Presentation</vt:lpstr>
      <vt:lpstr>Imaging Procedure</vt:lpstr>
      <vt:lpstr>PowerPoint Presentation</vt:lpstr>
      <vt:lpstr>PowerPoint Presentation</vt:lpstr>
      <vt:lpstr>PowerPoint Presentation</vt:lpstr>
      <vt:lpstr>Safety</vt:lpstr>
      <vt:lpstr>Image interpretation</vt:lpstr>
      <vt:lpstr>PowerPoint Presentation</vt:lpstr>
      <vt:lpstr>PowerPoint Presentation</vt:lpstr>
      <vt:lpstr>PowerPoint Presentation</vt:lpstr>
      <vt:lpstr>PowerPoint Presentation</vt:lpstr>
      <vt:lpstr>Minimal luminal area</vt:lpstr>
      <vt:lpstr>PowerPoint Presentation</vt:lpstr>
      <vt:lpstr>PowerPoint Presentation</vt:lpstr>
      <vt:lpstr>PowerPoint Presentation</vt:lpstr>
      <vt:lpstr>PowerPoint Presentation</vt:lpstr>
      <vt:lpstr>Optical Coherence</vt:lpstr>
      <vt:lpstr>PowerPoint Presentation</vt:lpstr>
      <vt:lpstr>Principle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IMAGE ACQUISITION:CATHETER PREPARATION</vt:lpstr>
      <vt:lpstr>TEST IMAGE</vt:lpstr>
      <vt:lpstr>PowerPoint Presentation</vt:lpstr>
      <vt:lpstr>PowerPoint Presentation</vt:lpstr>
      <vt:lpstr>PowerPoint Presentation</vt:lpstr>
      <vt:lpstr>PowerPoint Presentation</vt:lpstr>
      <vt:lpstr>Artifacts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STENT ASSESSMENT </vt:lpstr>
      <vt:lpstr>PowerPoint Presentation</vt:lpstr>
      <vt:lpstr>PowerPoint Presentation</vt:lpstr>
      <vt:lpstr>Questions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Angioplasty optimization</dc:title>
  <dc:creator>kundan patil</dc:creator>
  <cp:lastModifiedBy>kundan patil</cp:lastModifiedBy>
  <cp:revision>24</cp:revision>
  <dcterms:created xsi:type="dcterms:W3CDTF">2020-07-05T12:55:49Z</dcterms:created>
  <dcterms:modified xsi:type="dcterms:W3CDTF">2020-07-06T06:44:47Z</dcterms:modified>
</cp:coreProperties>
</file>